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9"/>
  </p:notesMasterIdLst>
  <p:sldIdLst>
    <p:sldId id="397" r:id="rId5"/>
    <p:sldId id="579" r:id="rId6"/>
    <p:sldId id="580" r:id="rId7"/>
    <p:sldId id="581" r:id="rId8"/>
    <p:sldId id="262" r:id="rId9"/>
    <p:sldId id="583" r:id="rId10"/>
    <p:sldId id="582" r:id="rId11"/>
    <p:sldId id="351" r:id="rId12"/>
    <p:sldId id="292" r:id="rId13"/>
    <p:sldId id="588" r:id="rId14"/>
    <p:sldId id="589" r:id="rId15"/>
    <p:sldId id="2103813209" r:id="rId16"/>
    <p:sldId id="429" r:id="rId17"/>
    <p:sldId id="430" r:id="rId18"/>
    <p:sldId id="431" r:id="rId19"/>
    <p:sldId id="575" r:id="rId20"/>
    <p:sldId id="474" r:id="rId21"/>
    <p:sldId id="578" r:id="rId22"/>
    <p:sldId id="566" r:id="rId23"/>
    <p:sldId id="571" r:id="rId24"/>
    <p:sldId id="572" r:id="rId25"/>
    <p:sldId id="573" r:id="rId26"/>
    <p:sldId id="587" r:id="rId27"/>
    <p:sldId id="556" r:id="rId28"/>
    <p:sldId id="584" r:id="rId29"/>
    <p:sldId id="564" r:id="rId30"/>
    <p:sldId id="561" r:id="rId31"/>
    <p:sldId id="2103813186" r:id="rId32"/>
    <p:sldId id="592" r:id="rId33"/>
    <p:sldId id="595" r:id="rId34"/>
    <p:sldId id="396" r:id="rId35"/>
    <p:sldId id="2103813187" r:id="rId36"/>
    <p:sldId id="590" r:id="rId37"/>
    <p:sldId id="2103813204" r:id="rId38"/>
    <p:sldId id="2103813205" r:id="rId39"/>
    <p:sldId id="2103813206" r:id="rId40"/>
    <p:sldId id="2103813207" r:id="rId41"/>
    <p:sldId id="585" r:id="rId42"/>
    <p:sldId id="461" r:id="rId43"/>
    <p:sldId id="449" r:id="rId44"/>
    <p:sldId id="287" r:id="rId45"/>
    <p:sldId id="565" r:id="rId46"/>
    <p:sldId id="2103813208" r:id="rId47"/>
    <p:sldId id="458" r:id="rId48"/>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A500"/>
    <a:srgbClr val="FFD700"/>
    <a:srgbClr val="008770"/>
    <a:srgbClr val="C3E3E8"/>
    <a:srgbClr val="000000"/>
    <a:srgbClr val="73FEFF"/>
    <a:srgbClr val="F2B411"/>
    <a:srgbClr val="55565A"/>
    <a:srgbClr val="D0D0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85" autoAdjust="0"/>
    <p:restoredTop sz="91020" autoAdjust="0"/>
  </p:normalViewPr>
  <p:slideViewPr>
    <p:cSldViewPr snapToGrid="0">
      <p:cViewPr varScale="1">
        <p:scale>
          <a:sx n="79" d="100"/>
          <a:sy n="79" d="100"/>
        </p:scale>
        <p:origin x="1408" y="208"/>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doc\dba\cosinesim_benchmark_demo.xlsb.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73134608173978"/>
          <c:y val="0.22144897707541086"/>
          <c:w val="0.79102585695715166"/>
          <c:h val="0.56319818507077235"/>
        </c:manualLayout>
      </c:layout>
      <c:barChart>
        <c:barDir val="col"/>
        <c:grouping val="clustered"/>
        <c:varyColors val="0"/>
        <c:ser>
          <c:idx val="0"/>
          <c:order val="0"/>
          <c:tx>
            <c:strRef>
              <c:f>Sheet1!$B$1</c:f>
              <c:strCache>
                <c:ptCount val="1"/>
                <c:pt idx="0">
                  <c:v>Alveo U50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10</c:v>
                </c:pt>
              </c:numCache>
            </c:numRef>
          </c:val>
          <c:extLst>
            <c:ext xmlns:c16="http://schemas.microsoft.com/office/drawing/2014/chart" uri="{C3380CC4-5D6E-409C-BE32-E72D297353CC}">
              <c16:uniqueId val="{00000000-8C46-40A1-80AF-D185C2D579CB}"/>
            </c:ext>
          </c:extLst>
        </c:ser>
        <c:ser>
          <c:idx val="1"/>
          <c:order val="1"/>
          <c:tx>
            <c:strRef>
              <c:f>Sheet1!$C$1</c:f>
              <c:strCache>
                <c:ptCount val="1"/>
                <c:pt idx="0">
                  <c:v>CPU</c:v>
                </c:pt>
              </c:strCache>
            </c:strRef>
          </c:tx>
          <c:spPr>
            <a:solidFill>
              <a:schemeClr val="accent4">
                <a:lumMod val="60000"/>
                <a:lumOff val="40000"/>
              </a:schemeClr>
            </a:solidFill>
            <a:ln w="9525" cap="flat" cmpd="sng" algn="ctr">
              <a:solidFill>
                <a:schemeClr val="accent2">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#,##0</c:formatCode>
                <c:ptCount val="1"/>
                <c:pt idx="0">
                  <c:v>430</c:v>
                </c:pt>
              </c:numCache>
            </c:numRef>
          </c:val>
          <c:extLst>
            <c:ext xmlns:c16="http://schemas.microsoft.com/office/drawing/2014/chart" uri="{C3380CC4-5D6E-409C-BE32-E72D297353CC}">
              <c16:uniqueId val="{00000001-8C46-40A1-80AF-D185C2D579CB}"/>
            </c:ext>
          </c:extLst>
        </c:ser>
        <c:dLbls>
          <c:dLblPos val="outEnd"/>
          <c:showLegendKey val="0"/>
          <c:showVal val="1"/>
          <c:showCatName val="0"/>
          <c:showSerName val="0"/>
          <c:showPercent val="0"/>
          <c:showBubbleSize val="0"/>
        </c:dLbls>
        <c:gapWidth val="100"/>
        <c:overlap val="-24"/>
        <c:axId val="1176894192"/>
        <c:axId val="1176895824"/>
      </c:barChart>
      <c:catAx>
        <c:axId val="117689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76895824"/>
        <c:crosses val="autoZero"/>
        <c:auto val="1"/>
        <c:lblAlgn val="ctr"/>
        <c:lblOffset val="100"/>
        <c:noMultiLvlLbl val="0"/>
      </c:catAx>
      <c:valAx>
        <c:axId val="1176895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7689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06474190726158"/>
          <c:y val="0.2343123171027516"/>
          <c:w val="0.79102585695715166"/>
          <c:h val="0.56319818507077235"/>
        </c:manualLayout>
      </c:layout>
      <c:barChart>
        <c:barDir val="col"/>
        <c:grouping val="clustered"/>
        <c:varyColors val="0"/>
        <c:ser>
          <c:idx val="0"/>
          <c:order val="0"/>
          <c:tx>
            <c:strRef>
              <c:f>Sheet1!$B$1</c:f>
              <c:strCache>
                <c:ptCount val="1"/>
                <c:pt idx="0">
                  <c:v>Alveo U50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469-40D3-9DA1-D2792516529E}"/>
            </c:ext>
          </c:extLst>
        </c:ser>
        <c:ser>
          <c:idx val="1"/>
          <c:order val="1"/>
          <c:tx>
            <c:strRef>
              <c:f>Sheet1!$C$1</c:f>
              <c:strCache>
                <c:ptCount val="1"/>
                <c:pt idx="0">
                  <c:v>CPU</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dPt>
            <c:idx val="0"/>
            <c:invertIfNegative val="0"/>
            <c:bubble3D val="0"/>
            <c:spPr>
              <a:solidFill>
                <a:schemeClr val="accent4">
                  <a:lumMod val="60000"/>
                  <a:lumOff val="40000"/>
                </a:schemeClr>
              </a:solidFill>
              <a:ln w="9525" cap="flat" cmpd="sng" algn="ctr">
                <a:solidFill>
                  <a:schemeClr val="accent2">
                    <a:shade val="95000"/>
                  </a:schemeClr>
                </a:solidFill>
                <a:round/>
              </a:ln>
              <a:effectLst/>
            </c:spPr>
            <c:extLst>
              <c:ext xmlns:c16="http://schemas.microsoft.com/office/drawing/2014/chart" uri="{C3380CC4-5D6E-409C-BE32-E72D297353CC}">
                <c16:uniqueId val="{00000000-8C50-44E3-91F9-65F832495AC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c:f>
              <c:numCache>
                <c:formatCode>General</c:formatCode>
                <c:ptCount val="1"/>
              </c:numCache>
            </c:numRef>
          </c:cat>
          <c:val>
            <c:numRef>
              <c:f>Sheet1!$C$2</c:f>
              <c:numCache>
                <c:formatCode>#,##0</c:formatCode>
                <c:ptCount val="1"/>
                <c:pt idx="0">
                  <c:v>16900</c:v>
                </c:pt>
              </c:numCache>
            </c:numRef>
          </c:val>
          <c:extLst>
            <c:ext xmlns:c16="http://schemas.microsoft.com/office/drawing/2014/chart" uri="{C3380CC4-5D6E-409C-BE32-E72D297353CC}">
              <c16:uniqueId val="{00000001-D469-40D3-9DA1-D2792516529E}"/>
            </c:ext>
          </c:extLst>
        </c:ser>
        <c:dLbls>
          <c:dLblPos val="outEnd"/>
          <c:showLegendKey val="0"/>
          <c:showVal val="1"/>
          <c:showCatName val="0"/>
          <c:showSerName val="0"/>
          <c:showPercent val="0"/>
          <c:showBubbleSize val="0"/>
        </c:dLbls>
        <c:gapWidth val="100"/>
        <c:overlap val="-24"/>
        <c:axId val="1176894192"/>
        <c:axId val="1176895824"/>
      </c:barChart>
      <c:catAx>
        <c:axId val="117689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76895824"/>
        <c:crosses val="autoZero"/>
        <c:auto val="1"/>
        <c:lblAlgn val="ctr"/>
        <c:lblOffset val="100"/>
        <c:noMultiLvlLbl val="0"/>
      </c:catAx>
      <c:valAx>
        <c:axId val="1176895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7689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46644211951137"/>
          <c:y val="6.0343798461010255E-2"/>
          <c:w val="0.76560771598850852"/>
          <c:h val="0.74023205784178681"/>
        </c:manualLayout>
      </c:layout>
      <c:lineChart>
        <c:grouping val="standard"/>
        <c:varyColors val="0"/>
        <c:ser>
          <c:idx val="0"/>
          <c:order val="0"/>
          <c:tx>
            <c:v>Cached-CPU Tigergraph</c:v>
          </c:tx>
          <c:spPr>
            <a:ln w="28575" cap="rnd">
              <a:solidFill>
                <a:schemeClr val="accent4">
                  <a:lumMod val="60000"/>
                  <a:lumOff val="40000"/>
                </a:schemeClr>
              </a:solidFill>
              <a:round/>
            </a:ln>
            <a:effectLst/>
          </c:spPr>
          <c:marker>
            <c:symbol val="none"/>
          </c:marker>
          <c:cat>
            <c:numRef>
              <c:f>'2xEPYC'!$A$5:$A$8</c:f>
              <c:numCache>
                <c:formatCode>#,##0</c:formatCode>
                <c:ptCount val="4"/>
                <c:pt idx="0">
                  <c:v>15</c:v>
                </c:pt>
                <c:pt idx="1">
                  <c:v>150</c:v>
                </c:pt>
                <c:pt idx="2">
                  <c:v>1500</c:v>
                </c:pt>
                <c:pt idx="3">
                  <c:v>7600</c:v>
                </c:pt>
              </c:numCache>
            </c:numRef>
          </c:cat>
          <c:val>
            <c:numRef>
              <c:f>'2xEPYC'!$C$5:$C$8</c:f>
              <c:numCache>
                <c:formatCode>#,##0</c:formatCode>
                <c:ptCount val="4"/>
                <c:pt idx="0">
                  <c:v>4.3</c:v>
                </c:pt>
                <c:pt idx="1">
                  <c:v>42</c:v>
                </c:pt>
                <c:pt idx="2">
                  <c:v>430</c:v>
                </c:pt>
                <c:pt idx="3">
                  <c:v>2484</c:v>
                </c:pt>
              </c:numCache>
            </c:numRef>
          </c:val>
          <c:smooth val="0"/>
          <c:extLst>
            <c:ext xmlns:c16="http://schemas.microsoft.com/office/drawing/2014/chart" uri="{C3380CC4-5D6E-409C-BE32-E72D297353CC}">
              <c16:uniqueId val="{00000001-2D06-4B57-995C-379A5F046185}"/>
            </c:ext>
          </c:extLst>
        </c:ser>
        <c:ser>
          <c:idx val="1"/>
          <c:order val="1"/>
          <c:tx>
            <c:v>Alveo-U50-Accelerated Tigergraph</c:v>
          </c:tx>
          <c:spPr>
            <a:ln w="28575" cap="rnd">
              <a:solidFill>
                <a:schemeClr val="accent1"/>
              </a:solidFill>
              <a:round/>
            </a:ln>
            <a:effectLst/>
          </c:spPr>
          <c:marker>
            <c:symbol val="none"/>
          </c:marker>
          <c:val>
            <c:numRef>
              <c:f>'2xEPYC'!$D$5:$D$8</c:f>
              <c:numCache>
                <c:formatCode>#,##0</c:formatCode>
                <c:ptCount val="4"/>
                <c:pt idx="0">
                  <c:v>7</c:v>
                </c:pt>
                <c:pt idx="1">
                  <c:v>9</c:v>
                </c:pt>
                <c:pt idx="2">
                  <c:v>10</c:v>
                </c:pt>
                <c:pt idx="3">
                  <c:v>27</c:v>
                </c:pt>
              </c:numCache>
            </c:numRef>
          </c:val>
          <c:smooth val="0"/>
          <c:extLst>
            <c:ext xmlns:c16="http://schemas.microsoft.com/office/drawing/2014/chart" uri="{C3380CC4-5D6E-409C-BE32-E72D297353CC}">
              <c16:uniqueId val="{00000002-2D06-4B57-995C-379A5F046185}"/>
            </c:ext>
          </c:extLst>
        </c:ser>
        <c:dLbls>
          <c:showLegendKey val="0"/>
          <c:showVal val="0"/>
          <c:showCatName val="0"/>
          <c:showSerName val="0"/>
          <c:showPercent val="0"/>
          <c:showBubbleSize val="0"/>
        </c:dLbls>
        <c:smooth val="0"/>
        <c:axId val="438367424"/>
        <c:axId val="442594560"/>
      </c:lineChart>
      <c:catAx>
        <c:axId val="43836742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Number of patients (K)</a:t>
                </a:r>
              </a:p>
            </c:rich>
          </c:tx>
          <c:layout>
            <c:manualLayout>
              <c:xMode val="edge"/>
              <c:yMode val="edge"/>
              <c:x val="0.40609744880920001"/>
              <c:y val="0.9208533974519597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42594560"/>
        <c:crosses val="autoZero"/>
        <c:auto val="1"/>
        <c:lblAlgn val="ctr"/>
        <c:lblOffset val="100"/>
        <c:noMultiLvlLbl val="0"/>
      </c:catAx>
      <c:valAx>
        <c:axId val="442594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Time (ms)</a:t>
                </a:r>
              </a:p>
            </c:rich>
          </c:tx>
          <c:layout>
            <c:manualLayout>
              <c:xMode val="edge"/>
              <c:yMode val="edge"/>
              <c:x val="4.0168380855322018E-2"/>
              <c:y val="0.28484249693926172"/>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38367424"/>
        <c:crosses val="autoZero"/>
        <c:crossBetween val="between"/>
      </c:valAx>
      <c:spPr>
        <a:noFill/>
        <a:ln>
          <a:noFill/>
        </a:ln>
        <a:effectLst/>
      </c:spPr>
    </c:plotArea>
    <c:legend>
      <c:legendPos val="r"/>
      <c:layout>
        <c:manualLayout>
          <c:xMode val="edge"/>
          <c:yMode val="edge"/>
          <c:x val="0.20512753986589141"/>
          <c:y val="6.7672761311748722E-2"/>
          <c:w val="0.32799394430948547"/>
          <c:h val="0.2242981723854543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Optum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40</a:t>
            </a:fld>
            <a:endParaRPr lang="en-US"/>
          </a:p>
        </p:txBody>
      </p:sp>
    </p:spTree>
    <p:extLst>
      <p:ext uri="{BB962C8B-B14F-4D97-AF65-F5344CB8AC3E}">
        <p14:creationId xmlns:p14="http://schemas.microsoft.com/office/powerpoint/2010/main" val="135197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This is a high-level agenda</a:t>
            </a:r>
            <a:r>
              <a:rPr lang="en-US" baseline="0" dirty="0"/>
              <a:t> of what we want to cover in this session.  We are going to start out with some external forces in the database market happening outside of Optum.  We will focus on how companies in the Bay Area, like Google, Facebook and LinkedIn have created a competitive advantage using graph technology.  We will then explain what a graph databases is and how it is different than a traditional relational database.  Next we will discuss graph use cases in healthcare and some of the standards and vendors in the marketplace today.  We will then wrap up with some issues around training and resource for you to learn more about graph technologies.</a:t>
            </a:r>
            <a:endParaRPr dirty="0"/>
          </a:p>
        </p:txBody>
      </p:sp>
    </p:spTree>
    <p:extLst>
      <p:ext uri="{BB962C8B-B14F-4D97-AF65-F5344CB8AC3E}">
        <p14:creationId xmlns:p14="http://schemas.microsoft.com/office/powerpoint/2010/main" val="14088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1259628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Word_embedding</a:t>
            </a:r>
            <a:endParaRPr lang="en-US" dirty="0"/>
          </a:p>
          <a:p>
            <a:endParaRPr lang="en-US" dirty="0"/>
          </a:p>
          <a:p>
            <a:r>
              <a:rPr lang="en-US" dirty="0"/>
              <a:t>See also: Thought vectors by Geoffrey Hinton</a:t>
            </a:r>
          </a:p>
          <a:p>
            <a:r>
              <a:rPr lang="en-US" dirty="0"/>
              <a:t>https://</a:t>
            </a:r>
            <a:r>
              <a:rPr lang="en-US" dirty="0" err="1"/>
              <a:t>gabgoh.github.io</a:t>
            </a:r>
            <a:r>
              <a:rPr lang="en-US" dirty="0"/>
              <a:t>/</a:t>
            </a:r>
            <a:r>
              <a:rPr lang="en-US" dirty="0" err="1"/>
              <a:t>ThoughtVectors</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68024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www.nngroup.com</a:t>
            </a:r>
            <a:r>
              <a:rPr lang="en-US" dirty="0"/>
              <a:t>/articles/how-long-do-users-stay-on-web-pages/</a:t>
            </a:r>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367185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mention the role of intelligent agents to this process.  Agents will be able to access all of these graphs to perform specific tasks for our community of users.  Agents will be able to quickly generate specific graph queries that gather just the information they need to perform a task.</a:t>
            </a:r>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299929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mention the role of intelligent agents to this process.  Agents will be able to access all of these graphs to perform specific tasks for our community of users.  Agents will be able to quickly generate specific graph queries that gather just the information they need to perform a task.</a:t>
            </a:r>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293054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summary, Alveo U50 could meet the challenge </a:t>
            </a:r>
          </a:p>
        </p:txBody>
      </p:sp>
      <p:sp>
        <p:nvSpPr>
          <p:cNvPr id="4" name="Slide Number Placeholder 3"/>
          <p:cNvSpPr>
            <a:spLocks noGrp="1"/>
          </p:cNvSpPr>
          <p:nvPr>
            <p:ph type="sldNum" sz="quarter" idx="5"/>
          </p:nvPr>
        </p:nvSpPr>
        <p:spPr/>
        <p:txBody>
          <a:bodyPr/>
          <a:lstStyle/>
          <a:p>
            <a:pPr marL="0" marR="0" lvl="0" indent="0" algn="r" defTabSz="914240" rtl="0" eaLnBrk="1" fontAlgn="auto" latinLnBrk="0" hangingPunct="1">
              <a:lnSpc>
                <a:spcPct val="100000"/>
              </a:lnSpc>
              <a:spcBef>
                <a:spcPts val="0"/>
              </a:spcBef>
              <a:spcAft>
                <a:spcPts val="0"/>
              </a:spcAft>
              <a:buClrTx/>
              <a:buSzTx/>
              <a:buFontTx/>
              <a:buNone/>
              <a:tabLst/>
              <a:defRPr/>
            </a:pPr>
            <a:fld id="{A9D42829-8409-4711-B36D-25AE5703B863}"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sym typeface="Arial"/>
              </a:rPr>
              <a:pPr marL="0" marR="0" lvl="0" indent="0" algn="r" defTabSz="9142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664764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11/5/20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11/5/20</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11/5/20</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26507" y="5016027"/>
            <a:ext cx="10528058" cy="708234"/>
          </a:xfrm>
        </p:spPr>
        <p:txBody>
          <a:bodyPr anchor="ctr"/>
          <a:lstStyle>
            <a:lvl1pPr>
              <a:defRPr sz="3060">
                <a:solidFill>
                  <a:schemeClr val="accent1"/>
                </a:solidFill>
              </a:defRPr>
            </a:lvl1pPr>
          </a:lstStyle>
          <a:p>
            <a:r>
              <a:rPr lang="en-US" dirty="0"/>
              <a:t>Dan McCreary</a:t>
            </a:r>
          </a:p>
        </p:txBody>
      </p:sp>
      <p:sp>
        <p:nvSpPr>
          <p:cNvPr id="3" name="Text Placeholder 2"/>
          <p:cNvSpPr>
            <a:spLocks noGrp="1"/>
          </p:cNvSpPr>
          <p:nvPr>
            <p:ph type="body" idx="1" hasCustomPrompt="1"/>
          </p:nvPr>
        </p:nvSpPr>
        <p:spPr bwMode="gray">
          <a:xfrm>
            <a:off x="726507" y="5820639"/>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r>
              <a:rPr lang="en-US" dirty="0"/>
              <a:t>Distinguished Engineer</a:t>
            </a:r>
          </a:p>
        </p:txBody>
      </p:sp>
      <p:sp>
        <p:nvSpPr>
          <p:cNvPr id="9" name="Text Placeholder 2"/>
          <p:cNvSpPr>
            <a:spLocks noGrp="1"/>
          </p:cNvSpPr>
          <p:nvPr>
            <p:ph type="body" idx="10" hasCustomPrompt="1"/>
          </p:nvPr>
        </p:nvSpPr>
        <p:spPr bwMode="gray">
          <a:xfrm>
            <a:off x="726504" y="6627812"/>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r>
              <a:rPr lang="en-US" dirty="0"/>
              <a:t>Advanced Technology Collaborative</a:t>
            </a:r>
          </a:p>
        </p:txBody>
      </p:sp>
      <p:sp>
        <p:nvSpPr>
          <p:cNvPr id="13" name="TextBox 12"/>
          <p:cNvSpPr txBox="1"/>
          <p:nvPr/>
        </p:nvSpPr>
        <p:spPr bwMode="gray">
          <a:xfrm>
            <a:off x="865991" y="1658696"/>
            <a:ext cx="3880871" cy="941796"/>
          </a:xfrm>
          <a:prstGeom prst="rect">
            <a:avLst/>
          </a:prstGeom>
          <a:noFill/>
        </p:spPr>
        <p:txBody>
          <a:bodyPr wrap="none" lIns="0" tIns="0" rIns="0" bIns="0" rtlCol="0">
            <a:spAutoFit/>
          </a:bodyPr>
          <a:lstStyle/>
          <a:p>
            <a:r>
              <a:rPr lang="en-US" sz="6120" dirty="0"/>
              <a:t>Thank you!</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id="{77E75CA7-F867-4BE9-B137-EBA615DB60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35"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pic>
        <p:nvPicPr>
          <p:cNvPr id="12" name="Picture 11">
            <a:extLst>
              <a:ext uri="{FF2B5EF4-FFF2-40B4-BE49-F238E27FC236}">
                <a16:creationId xmlns:a16="http://schemas.microsoft.com/office/drawing/2014/main" id="{613337D0-5BDC-4C8C-A86F-6EC63BA4776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1" t="1" r="1909" b="-1"/>
          <a:stretch/>
        </p:blipFill>
        <p:spPr>
          <a:xfrm>
            <a:off x="1341123" y="9567598"/>
            <a:ext cx="2606892" cy="194462"/>
          </a:xfrm>
          <a:prstGeom prst="rect">
            <a:avLst/>
          </a:prstGeom>
        </p:spPr>
      </p:pic>
      <p:sp>
        <p:nvSpPr>
          <p:cNvPr id="13" name="TextBox 12">
            <a:extLst>
              <a:ext uri="{FF2B5EF4-FFF2-40B4-BE49-F238E27FC236}">
                <a16:creationId xmlns:a16="http://schemas.microsoft.com/office/drawing/2014/main" id="{78045B41-B935-4648-82FB-DD59221EF1E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8072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11/5/20</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11/5/20</a:t>
            </a:fld>
            <a:endParaRPr lang="en-US"/>
          </a:p>
        </p:txBody>
      </p:sp>
      <p:sp>
        <p:nvSpPr>
          <p:cNvPr id="3" name="Footer Placeholder 2"/>
          <p:cNvSpPr>
            <a:spLocks noGrp="1"/>
          </p:cNvSpPr>
          <p:nvPr>
            <p:ph type="ftr" sz="quarter" idx="11"/>
          </p:nvPr>
        </p:nvSpPr>
        <p:spPr>
          <a:xfrm>
            <a:off x="7767320" y="9514242"/>
            <a:ext cx="8689339" cy="535517"/>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vl2pPr marL="295273" indent="-295273">
              <a:buSzPct val="110000"/>
              <a:tabLst/>
              <a:defRPr/>
            </a:lvl2pPr>
            <a:lvl3pPr marL="747710" indent="-339724">
              <a:buFont typeface="Arial" charset="0"/>
              <a:buChar char="•"/>
              <a:tabLst/>
              <a:defRPr/>
            </a:lvl3pPr>
            <a:lvl4pPr marL="915985" indent="-395286">
              <a:tabLst/>
              <a:defRPr/>
            </a:lvl4pPr>
            <a:lvl5pPr marL="1028696" indent="-338136">
              <a:tabLst/>
              <a:defRPr/>
            </a:lvl5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B8E741F-ABE1-CA47-AABC-F70E1A175A0E}" type="datetime1">
              <a:rPr lang="en-US" smtClean="0"/>
              <a:t>11/5/20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9"/>
            <a:ext cx="16596360"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88950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11/5/20</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032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11/5/20</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11/5/20</a:t>
            </a:fld>
            <a:endParaRPr lang="en-US"/>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1" r:id="rId10"/>
    <p:sldLayoutId id="2147483864" r:id="rId11"/>
    <p:sldLayoutId id="2147483865" r:id="rId12"/>
    <p:sldLayoutId id="2147483866" r:id="rId13"/>
    <p:sldLayoutId id="2147483867" r:id="rId14"/>
    <p:sldLayoutId id="2147483871" r:id="rId15"/>
    <p:sldLayoutId id="2147483877" r:id="rId16"/>
    <p:sldLayoutId id="2147483878" r:id="rId17"/>
    <p:sldLayoutId id="2147483880" r:id="rId18"/>
    <p:sldLayoutId id="2147483885" r:id="rId19"/>
    <p:sldLayoutId id="2147483888" r:id="rId20"/>
    <p:sldLayoutId id="2147483894" r:id="rId21"/>
    <p:sldLayoutId id="2147483895" r:id="rId22"/>
    <p:sldLayoutId id="2147483896" r:id="rId23"/>
    <p:sldLayoutId id="2147483897" r:id="rId24"/>
    <p:sldLayoutId id="2147483898" r:id="rId25"/>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1535225" y="963387"/>
            <a:ext cx="14679046" cy="2841170"/>
          </a:xfrm>
          <a:prstGeom prst="rect">
            <a:avLst/>
          </a:prstGeom>
          <a:solidFill>
            <a:schemeClr val="bg1">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6000" b="1" dirty="0">
                <a:solidFill>
                  <a:schemeClr val="tx1"/>
                </a:solidFill>
                <a:latin typeface="+mj-lt"/>
              </a:rPr>
              <a:t>Graph Embeddings</a:t>
            </a:r>
            <a:endParaRPr lang="en-US" sz="2400" b="1" dirty="0">
              <a:solidFill>
                <a:schemeClr val="tx1"/>
              </a:solidFill>
              <a:latin typeface="+mj-lt"/>
            </a:endParaRPr>
          </a:p>
          <a:p>
            <a:r>
              <a:rPr lang="en-US" sz="4400" dirty="0">
                <a:solidFill>
                  <a:schemeClr val="tx1"/>
                </a:solidFill>
                <a:latin typeface="+mj-lt"/>
              </a:rPr>
              <a:t>MACC Conference</a:t>
            </a:r>
          </a:p>
          <a:p>
            <a:r>
              <a:rPr lang="en-US" sz="4400" dirty="0">
                <a:solidFill>
                  <a:schemeClr val="tx1"/>
                </a:solidFill>
                <a:latin typeface="+mj-lt"/>
              </a:rPr>
              <a:t>November 5</a:t>
            </a:r>
            <a:r>
              <a:rPr lang="en-US" sz="4400" baseline="30000" dirty="0">
                <a:solidFill>
                  <a:schemeClr val="tx1"/>
                </a:solidFill>
                <a:latin typeface="+mj-lt"/>
              </a:rPr>
              <a:t>th</a:t>
            </a:r>
            <a:r>
              <a:rPr lang="en-US" sz="4400" dirty="0">
                <a:solidFill>
                  <a:schemeClr val="tx1"/>
                </a:solidFill>
                <a:latin typeface="+mj-lt"/>
              </a:rPr>
              <a:t>, 2020</a:t>
            </a:r>
          </a:p>
        </p:txBody>
      </p:sp>
      <p:sp>
        <p:nvSpPr>
          <p:cNvPr id="2" name="TextBox 1"/>
          <p:cNvSpPr txBox="1"/>
          <p:nvPr/>
        </p:nvSpPr>
        <p:spPr>
          <a:xfrm>
            <a:off x="4409538" y="8849138"/>
            <a:ext cx="7505061" cy="646331"/>
          </a:xfrm>
          <a:prstGeom prst="rect">
            <a:avLst/>
          </a:prstGeom>
          <a:solidFill>
            <a:schemeClr val="bg1">
              <a:lumMod val="95000"/>
              <a:alpha val="63000"/>
            </a:schemeClr>
          </a:solidFill>
        </p:spPr>
        <p:txBody>
          <a:bodyPr wrap="square" rtlCol="0">
            <a:spAutoFit/>
          </a:bodyPr>
          <a:lstStyle/>
          <a:p>
            <a:r>
              <a:rPr lang="en-US" sz="3600" dirty="0"/>
              <a:t>Advanced Technology Collaborative</a:t>
            </a:r>
          </a:p>
        </p:txBody>
      </p:sp>
      <p:pic>
        <p:nvPicPr>
          <p:cNvPr id="4" name="Picture 3">
            <a:extLst>
              <a:ext uri="{FF2B5EF4-FFF2-40B4-BE49-F238E27FC236}">
                <a16:creationId xmlns:a16="http://schemas.microsoft.com/office/drawing/2014/main" id="{9D0F56D9-35D3-F94B-A324-0336D6BCED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94" t="18631" r="7973" b="19012"/>
          <a:stretch/>
        </p:blipFill>
        <p:spPr>
          <a:xfrm>
            <a:off x="804433" y="8308093"/>
            <a:ext cx="3470604" cy="1082091"/>
          </a:xfrm>
          <a:prstGeom prst="rect">
            <a:avLst/>
          </a:prstGeom>
        </p:spPr>
      </p:pic>
      <p:sp>
        <p:nvSpPr>
          <p:cNvPr id="3" name="TextBox 2">
            <a:extLst>
              <a:ext uri="{FF2B5EF4-FFF2-40B4-BE49-F238E27FC236}">
                <a16:creationId xmlns:a16="http://schemas.microsoft.com/office/drawing/2014/main" id="{3A23E9FF-6293-F544-8126-CD517E34A8A6}"/>
              </a:ext>
            </a:extLst>
          </p:cNvPr>
          <p:cNvSpPr txBox="1"/>
          <p:nvPr/>
        </p:nvSpPr>
        <p:spPr>
          <a:xfrm>
            <a:off x="1362433" y="6805839"/>
            <a:ext cx="4929555" cy="1200329"/>
          </a:xfrm>
          <a:prstGeom prst="rect">
            <a:avLst/>
          </a:prstGeom>
          <a:noFill/>
        </p:spPr>
        <p:txBody>
          <a:bodyPr wrap="none" rtlCol="0">
            <a:spAutoFit/>
          </a:bodyPr>
          <a:lstStyle/>
          <a:p>
            <a:r>
              <a:rPr lang="en-US" sz="3600" dirty="0"/>
              <a:t>Dan McCreary</a:t>
            </a:r>
          </a:p>
          <a:p>
            <a:r>
              <a:rPr lang="en-US" sz="3600" dirty="0"/>
              <a:t>Distinguished Engineer</a:t>
            </a:r>
          </a:p>
        </p:txBody>
      </p:sp>
      <p:pic>
        <p:nvPicPr>
          <p:cNvPr id="3074" name="Picture 2">
            <a:extLst>
              <a:ext uri="{FF2B5EF4-FFF2-40B4-BE49-F238E27FC236}">
                <a16:creationId xmlns:a16="http://schemas.microsoft.com/office/drawing/2014/main" id="{BC1B6185-6C6B-5A47-B446-72A317F7E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9315" y="4080763"/>
            <a:ext cx="6495353" cy="1896873"/>
          </a:xfrm>
          <a:prstGeom prst="rect">
            <a:avLst/>
          </a:prstGeom>
          <a:noFill/>
          <a:ln>
            <a:solidFill>
              <a:schemeClr val="tx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799D6C-0B09-9D45-AB8C-0C33C0F931EA}"/>
              </a:ext>
            </a:extLst>
          </p:cNvPr>
          <p:cNvSpPr>
            <a:spLocks noGrp="1"/>
          </p:cNvSpPr>
          <p:nvPr>
            <p:ph type="title"/>
          </p:nvPr>
        </p:nvSpPr>
        <p:spPr/>
        <p:txBody>
          <a:bodyPr/>
          <a:lstStyle/>
          <a:p>
            <a:r>
              <a:rPr lang="en-US" dirty="0"/>
              <a:t>Low Complexity Penalty</a:t>
            </a:r>
          </a:p>
        </p:txBody>
      </p:sp>
      <p:sp>
        <p:nvSpPr>
          <p:cNvPr id="9" name="Content Placeholder 8">
            <a:extLst>
              <a:ext uri="{FF2B5EF4-FFF2-40B4-BE49-F238E27FC236}">
                <a16:creationId xmlns:a16="http://schemas.microsoft.com/office/drawing/2014/main" id="{AEA00BE3-6DEC-F542-8383-9FB8E56EF763}"/>
              </a:ext>
            </a:extLst>
          </p:cNvPr>
          <p:cNvSpPr>
            <a:spLocks noGrp="1"/>
          </p:cNvSpPr>
          <p:nvPr>
            <p:ph idx="1"/>
          </p:nvPr>
        </p:nvSpPr>
        <p:spPr>
          <a:xfrm>
            <a:off x="726438" y="6746770"/>
            <a:ext cx="16596361" cy="2456034"/>
          </a:xfrm>
        </p:spPr>
        <p:txBody>
          <a:bodyPr/>
          <a:lstStyle/>
          <a:p>
            <a:r>
              <a:rPr lang="en-US" dirty="0"/>
              <a:t>Complex systems are easy to model with graph databases</a:t>
            </a:r>
          </a:p>
          <a:p>
            <a:r>
              <a:rPr lang="en-US" dirty="0"/>
              <a:t>The world is complex</a:t>
            </a:r>
          </a:p>
          <a:p>
            <a:r>
              <a:rPr lang="en-US" dirty="0"/>
              <a:t>Highly normalize models are a precise representations of the world</a:t>
            </a:r>
          </a:p>
          <a:p>
            <a:r>
              <a:rPr lang="en-US" dirty="0"/>
              <a:t>We still need to compare things, even if they are complex and have many relationships</a:t>
            </a:r>
          </a:p>
        </p:txBody>
      </p:sp>
      <p:sp>
        <p:nvSpPr>
          <p:cNvPr id="5" name="Slide Number Placeholder 4">
            <a:extLst>
              <a:ext uri="{FF2B5EF4-FFF2-40B4-BE49-F238E27FC236}">
                <a16:creationId xmlns:a16="http://schemas.microsoft.com/office/drawing/2014/main" id="{A200FE79-8ABD-0A48-8881-4386904709CC}"/>
              </a:ext>
            </a:extLst>
          </p:cNvPr>
          <p:cNvSpPr>
            <a:spLocks noGrp="1"/>
          </p:cNvSpPr>
          <p:nvPr>
            <p:ph type="sldNum" sz="quarter" idx="12"/>
          </p:nvPr>
        </p:nvSpPr>
        <p:spPr/>
        <p:txBody>
          <a:bodyPr/>
          <a:lstStyle/>
          <a:p>
            <a:fld id="{3310D8EA-3107-4873-B9AB-DD7D3E79053A}" type="slidenum">
              <a:rPr lang="en-US" smtClean="0"/>
              <a:t>10</a:t>
            </a:fld>
            <a:endParaRPr lang="en-US"/>
          </a:p>
        </p:txBody>
      </p:sp>
      <p:cxnSp>
        <p:nvCxnSpPr>
          <p:cNvPr id="11" name="Straight Arrow Connector 10">
            <a:extLst>
              <a:ext uri="{FF2B5EF4-FFF2-40B4-BE49-F238E27FC236}">
                <a16:creationId xmlns:a16="http://schemas.microsoft.com/office/drawing/2014/main" id="{AEB40298-35AD-9341-8F5F-E295BA110D90}"/>
              </a:ext>
            </a:extLst>
          </p:cNvPr>
          <p:cNvCxnSpPr/>
          <p:nvPr/>
        </p:nvCxnSpPr>
        <p:spPr>
          <a:xfrm flipV="1">
            <a:off x="4180115" y="2563587"/>
            <a:ext cx="0" cy="382088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A2E7B03-5742-6341-86AB-0483E48AEA7A}"/>
              </a:ext>
            </a:extLst>
          </p:cNvPr>
          <p:cNvSpPr txBox="1"/>
          <p:nvPr/>
        </p:nvSpPr>
        <p:spPr>
          <a:xfrm>
            <a:off x="1670780" y="2685626"/>
            <a:ext cx="1962397" cy="836896"/>
          </a:xfrm>
          <a:prstGeom prst="rect">
            <a:avLst/>
          </a:prstGeom>
          <a:noFill/>
        </p:spPr>
        <p:txBody>
          <a:bodyPr wrap="none" rtlCol="0">
            <a:spAutoFit/>
          </a:bodyPr>
          <a:lstStyle/>
          <a:p>
            <a:pPr algn="ctr"/>
            <a:r>
              <a:rPr lang="en-US" dirty="0"/>
              <a:t>Performance</a:t>
            </a:r>
          </a:p>
          <a:p>
            <a:pPr algn="ctr"/>
            <a:r>
              <a:rPr lang="en-US" dirty="0"/>
              <a:t>Penalty</a:t>
            </a:r>
          </a:p>
        </p:txBody>
      </p:sp>
      <p:cxnSp>
        <p:nvCxnSpPr>
          <p:cNvPr id="13" name="Straight Arrow Connector 12">
            <a:extLst>
              <a:ext uri="{FF2B5EF4-FFF2-40B4-BE49-F238E27FC236}">
                <a16:creationId xmlns:a16="http://schemas.microsoft.com/office/drawing/2014/main" id="{11B4E39E-3EAA-2544-A934-49CB5D9998E7}"/>
              </a:ext>
            </a:extLst>
          </p:cNvPr>
          <p:cNvCxnSpPr>
            <a:cxnSpLocks/>
          </p:cNvCxnSpPr>
          <p:nvPr/>
        </p:nvCxnSpPr>
        <p:spPr>
          <a:xfrm>
            <a:off x="4180115" y="6384473"/>
            <a:ext cx="9225642"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B57DF3-C12D-CC41-928E-E9FAEDCA4FC8}"/>
              </a:ext>
            </a:extLst>
          </p:cNvPr>
          <p:cNvSpPr txBox="1"/>
          <p:nvPr/>
        </p:nvSpPr>
        <p:spPr>
          <a:xfrm>
            <a:off x="12034155" y="5326469"/>
            <a:ext cx="1896673" cy="836896"/>
          </a:xfrm>
          <a:prstGeom prst="rect">
            <a:avLst/>
          </a:prstGeom>
          <a:noFill/>
        </p:spPr>
        <p:txBody>
          <a:bodyPr wrap="none" rtlCol="0">
            <a:spAutoFit/>
          </a:bodyPr>
          <a:lstStyle/>
          <a:p>
            <a:pPr algn="ctr"/>
            <a:r>
              <a:rPr lang="en-US" dirty="0"/>
              <a:t>Relationship</a:t>
            </a:r>
          </a:p>
          <a:p>
            <a:pPr algn="ctr"/>
            <a:r>
              <a:rPr lang="en-US" dirty="0"/>
              <a:t>Complexity</a:t>
            </a:r>
          </a:p>
        </p:txBody>
      </p:sp>
      <p:sp>
        <p:nvSpPr>
          <p:cNvPr id="17" name="Freeform 16">
            <a:extLst>
              <a:ext uri="{FF2B5EF4-FFF2-40B4-BE49-F238E27FC236}">
                <a16:creationId xmlns:a16="http://schemas.microsoft.com/office/drawing/2014/main" id="{DA92DBC2-CDEA-E346-A9D6-605A80BE200D}"/>
              </a:ext>
            </a:extLst>
          </p:cNvPr>
          <p:cNvSpPr/>
          <p:nvPr/>
        </p:nvSpPr>
        <p:spPr>
          <a:xfrm>
            <a:off x="4669971" y="2286000"/>
            <a:ext cx="6874329" cy="3494314"/>
          </a:xfrm>
          <a:custGeom>
            <a:avLst/>
            <a:gdLst>
              <a:gd name="connsiteX0" fmla="*/ 0 w 6874329"/>
              <a:gd name="connsiteY0" fmla="*/ 3494314 h 3494314"/>
              <a:gd name="connsiteX1" fmla="*/ 2808515 w 6874329"/>
              <a:gd name="connsiteY1" fmla="*/ 3233057 h 3494314"/>
              <a:gd name="connsiteX2" fmla="*/ 5274129 w 6874329"/>
              <a:gd name="connsiteY2" fmla="*/ 2188029 h 3494314"/>
              <a:gd name="connsiteX3" fmla="*/ 6874329 w 6874329"/>
              <a:gd name="connsiteY3" fmla="*/ 0 h 3494314"/>
            </a:gdLst>
            <a:ahLst/>
            <a:cxnLst>
              <a:cxn ang="0">
                <a:pos x="connsiteX0" y="connsiteY0"/>
              </a:cxn>
              <a:cxn ang="0">
                <a:pos x="connsiteX1" y="connsiteY1"/>
              </a:cxn>
              <a:cxn ang="0">
                <a:pos x="connsiteX2" y="connsiteY2"/>
              </a:cxn>
              <a:cxn ang="0">
                <a:pos x="connsiteX3" y="connsiteY3"/>
              </a:cxn>
            </a:cxnLst>
            <a:rect l="l" t="t" r="r" b="b"/>
            <a:pathLst>
              <a:path w="6874329" h="3494314">
                <a:moveTo>
                  <a:pt x="0" y="3494314"/>
                </a:moveTo>
                <a:cubicBezTo>
                  <a:pt x="964747" y="3472542"/>
                  <a:pt x="1929494" y="3450771"/>
                  <a:pt x="2808515" y="3233057"/>
                </a:cubicBezTo>
                <a:cubicBezTo>
                  <a:pt x="3687536" y="3015343"/>
                  <a:pt x="4596493" y="2726872"/>
                  <a:pt x="5274129" y="2188029"/>
                </a:cubicBezTo>
                <a:cubicBezTo>
                  <a:pt x="5951765" y="1649186"/>
                  <a:pt x="6413047" y="824593"/>
                  <a:pt x="6874329"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93100F-D424-8944-8043-B31A24D3DECB}"/>
              </a:ext>
            </a:extLst>
          </p:cNvPr>
          <p:cNvSpPr txBox="1"/>
          <p:nvPr/>
        </p:nvSpPr>
        <p:spPr>
          <a:xfrm>
            <a:off x="9568543" y="2083613"/>
            <a:ext cx="1669047" cy="464614"/>
          </a:xfrm>
          <a:prstGeom prst="rect">
            <a:avLst/>
          </a:prstGeom>
          <a:noFill/>
        </p:spPr>
        <p:txBody>
          <a:bodyPr wrap="none" rtlCol="0">
            <a:spAutoFit/>
          </a:bodyPr>
          <a:lstStyle/>
          <a:p>
            <a:r>
              <a:rPr lang="en-US" b="1" dirty="0">
                <a:solidFill>
                  <a:srgbClr val="FF0000"/>
                </a:solidFill>
              </a:rPr>
              <a:t>Relational</a:t>
            </a:r>
          </a:p>
        </p:txBody>
      </p:sp>
      <p:sp>
        <p:nvSpPr>
          <p:cNvPr id="19" name="Freeform 18">
            <a:extLst>
              <a:ext uri="{FF2B5EF4-FFF2-40B4-BE49-F238E27FC236}">
                <a16:creationId xmlns:a16="http://schemas.microsoft.com/office/drawing/2014/main" id="{55DDDBCE-57B0-5B49-91F3-992BE0160E12}"/>
              </a:ext>
            </a:extLst>
          </p:cNvPr>
          <p:cNvSpPr/>
          <p:nvPr/>
        </p:nvSpPr>
        <p:spPr>
          <a:xfrm>
            <a:off x="4670811" y="5543115"/>
            <a:ext cx="6874329" cy="276744"/>
          </a:xfrm>
          <a:custGeom>
            <a:avLst/>
            <a:gdLst>
              <a:gd name="connsiteX0" fmla="*/ 0 w 6874329"/>
              <a:gd name="connsiteY0" fmla="*/ 3494314 h 3494314"/>
              <a:gd name="connsiteX1" fmla="*/ 2808515 w 6874329"/>
              <a:gd name="connsiteY1" fmla="*/ 3233057 h 3494314"/>
              <a:gd name="connsiteX2" fmla="*/ 5274129 w 6874329"/>
              <a:gd name="connsiteY2" fmla="*/ 2188029 h 3494314"/>
              <a:gd name="connsiteX3" fmla="*/ 6874329 w 6874329"/>
              <a:gd name="connsiteY3" fmla="*/ 0 h 3494314"/>
            </a:gdLst>
            <a:ahLst/>
            <a:cxnLst>
              <a:cxn ang="0">
                <a:pos x="connsiteX0" y="connsiteY0"/>
              </a:cxn>
              <a:cxn ang="0">
                <a:pos x="connsiteX1" y="connsiteY1"/>
              </a:cxn>
              <a:cxn ang="0">
                <a:pos x="connsiteX2" y="connsiteY2"/>
              </a:cxn>
              <a:cxn ang="0">
                <a:pos x="connsiteX3" y="connsiteY3"/>
              </a:cxn>
            </a:cxnLst>
            <a:rect l="l" t="t" r="r" b="b"/>
            <a:pathLst>
              <a:path w="6874329" h="3494314">
                <a:moveTo>
                  <a:pt x="0" y="3494314"/>
                </a:moveTo>
                <a:cubicBezTo>
                  <a:pt x="964747" y="3472542"/>
                  <a:pt x="1929494" y="3450771"/>
                  <a:pt x="2808515" y="3233057"/>
                </a:cubicBezTo>
                <a:cubicBezTo>
                  <a:pt x="3687536" y="3015343"/>
                  <a:pt x="4596493" y="2726872"/>
                  <a:pt x="5274129" y="2188029"/>
                </a:cubicBezTo>
                <a:cubicBezTo>
                  <a:pt x="5951765" y="1649186"/>
                  <a:pt x="6413047" y="824593"/>
                  <a:pt x="6874329" y="0"/>
                </a:cubicBezTo>
              </a:path>
            </a:pathLst>
          </a:custGeom>
          <a:noFill/>
          <a:ln w="76200">
            <a:solidFill>
              <a:srgbClr val="008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ACFADD-EE10-D94B-B8E7-0DC23F180955}"/>
              </a:ext>
            </a:extLst>
          </p:cNvPr>
          <p:cNvSpPr txBox="1"/>
          <p:nvPr/>
        </p:nvSpPr>
        <p:spPr>
          <a:xfrm>
            <a:off x="10521018" y="4861855"/>
            <a:ext cx="1098378" cy="464614"/>
          </a:xfrm>
          <a:prstGeom prst="rect">
            <a:avLst/>
          </a:prstGeom>
          <a:noFill/>
        </p:spPr>
        <p:txBody>
          <a:bodyPr wrap="none" rtlCol="0">
            <a:spAutoFit/>
          </a:bodyPr>
          <a:lstStyle/>
          <a:p>
            <a:r>
              <a:rPr lang="en-US" b="1" dirty="0">
                <a:solidFill>
                  <a:srgbClr val="008770"/>
                </a:solidFill>
              </a:rPr>
              <a:t>Graph</a:t>
            </a:r>
          </a:p>
        </p:txBody>
      </p:sp>
    </p:spTree>
    <p:extLst>
      <p:ext uri="{BB962C8B-B14F-4D97-AF65-F5344CB8AC3E}">
        <p14:creationId xmlns:p14="http://schemas.microsoft.com/office/powerpoint/2010/main" val="4140119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EE07-0971-B04D-8D68-79EE185F525E}"/>
              </a:ext>
            </a:extLst>
          </p:cNvPr>
          <p:cNvSpPr>
            <a:spLocks noGrp="1"/>
          </p:cNvSpPr>
          <p:nvPr>
            <p:ph type="title"/>
          </p:nvPr>
        </p:nvSpPr>
        <p:spPr/>
        <p:txBody>
          <a:bodyPr/>
          <a:lstStyle/>
          <a:p>
            <a:r>
              <a:rPr lang="en-US" dirty="0"/>
              <a:t>Comparing Two Colors</a:t>
            </a:r>
          </a:p>
        </p:txBody>
      </p:sp>
      <p:graphicFrame>
        <p:nvGraphicFramePr>
          <p:cNvPr id="13" name="Table 13">
            <a:extLst>
              <a:ext uri="{FF2B5EF4-FFF2-40B4-BE49-F238E27FC236}">
                <a16:creationId xmlns:a16="http://schemas.microsoft.com/office/drawing/2014/main" id="{89551687-D5B9-6E42-9499-2D12856893EC}"/>
              </a:ext>
            </a:extLst>
          </p:cNvPr>
          <p:cNvGraphicFramePr>
            <a:graphicFrameLocks noGrp="1"/>
          </p:cNvGraphicFramePr>
          <p:nvPr>
            <p:ph idx="1"/>
            <p:extLst>
              <p:ext uri="{D42A27DB-BD31-4B8C-83A1-F6EECF244321}">
                <p14:modId xmlns:p14="http://schemas.microsoft.com/office/powerpoint/2010/main" val="3986832295"/>
              </p:ext>
            </p:extLst>
          </p:nvPr>
        </p:nvGraphicFramePr>
        <p:xfrm>
          <a:off x="9062357" y="3840835"/>
          <a:ext cx="7530043" cy="2560320"/>
        </p:xfrm>
        <a:graphic>
          <a:graphicData uri="http://schemas.openxmlformats.org/drawingml/2006/table">
            <a:tbl>
              <a:tblPr firstRow="1" bandRow="1">
                <a:tableStyleId>{5FD0F851-EC5A-4D38-B0AD-8093EC10F338}</a:tableStyleId>
              </a:tblPr>
              <a:tblGrid>
                <a:gridCol w="2522842">
                  <a:extLst>
                    <a:ext uri="{9D8B030D-6E8A-4147-A177-3AD203B41FA5}">
                      <a16:colId xmlns:a16="http://schemas.microsoft.com/office/drawing/2014/main" val="4151168681"/>
                    </a:ext>
                  </a:extLst>
                </a:gridCol>
                <a:gridCol w="1242179">
                  <a:extLst>
                    <a:ext uri="{9D8B030D-6E8A-4147-A177-3AD203B41FA5}">
                      <a16:colId xmlns:a16="http://schemas.microsoft.com/office/drawing/2014/main" val="2477299553"/>
                    </a:ext>
                  </a:extLst>
                </a:gridCol>
                <a:gridCol w="1882511">
                  <a:extLst>
                    <a:ext uri="{9D8B030D-6E8A-4147-A177-3AD203B41FA5}">
                      <a16:colId xmlns:a16="http://schemas.microsoft.com/office/drawing/2014/main" val="339394835"/>
                    </a:ext>
                  </a:extLst>
                </a:gridCol>
                <a:gridCol w="1882511">
                  <a:extLst>
                    <a:ext uri="{9D8B030D-6E8A-4147-A177-3AD203B41FA5}">
                      <a16:colId xmlns:a16="http://schemas.microsoft.com/office/drawing/2014/main" val="2285542449"/>
                    </a:ext>
                  </a:extLst>
                </a:gridCol>
              </a:tblGrid>
              <a:tr h="370840">
                <a:tc>
                  <a:txBody>
                    <a:bodyPr/>
                    <a:lstStyle/>
                    <a:p>
                      <a:r>
                        <a:rPr lang="en-US" sz="3600" dirty="0"/>
                        <a:t>Label</a:t>
                      </a:r>
                    </a:p>
                  </a:txBody>
                  <a:tcPr/>
                </a:tc>
                <a:tc>
                  <a:txBody>
                    <a:bodyPr/>
                    <a:lstStyle/>
                    <a:p>
                      <a:pPr algn="ctr"/>
                      <a:r>
                        <a:rPr lang="en-US" sz="3600" dirty="0">
                          <a:solidFill>
                            <a:srgbClr val="FF0000"/>
                          </a:solidFill>
                        </a:rPr>
                        <a:t>Red</a:t>
                      </a:r>
                    </a:p>
                  </a:txBody>
                  <a:tcPr/>
                </a:tc>
                <a:tc>
                  <a:txBody>
                    <a:bodyPr/>
                    <a:lstStyle/>
                    <a:p>
                      <a:pPr algn="ctr"/>
                      <a:r>
                        <a:rPr lang="en-US" sz="3600" dirty="0">
                          <a:solidFill>
                            <a:srgbClr val="00B050"/>
                          </a:solidFill>
                        </a:rPr>
                        <a:t>Green</a:t>
                      </a:r>
                    </a:p>
                  </a:txBody>
                  <a:tcPr/>
                </a:tc>
                <a:tc>
                  <a:txBody>
                    <a:bodyPr/>
                    <a:lstStyle/>
                    <a:p>
                      <a:pPr algn="ctr"/>
                      <a:r>
                        <a:rPr lang="en-US" sz="3600" dirty="0">
                          <a:solidFill>
                            <a:srgbClr val="0070C0"/>
                          </a:solidFill>
                        </a:rPr>
                        <a:t>Blue</a:t>
                      </a:r>
                    </a:p>
                  </a:txBody>
                  <a:tcPr/>
                </a:tc>
                <a:extLst>
                  <a:ext uri="{0D108BD9-81ED-4DB2-BD59-A6C34878D82A}">
                    <a16:rowId xmlns:a16="http://schemas.microsoft.com/office/drawing/2014/main" val="2629170990"/>
                  </a:ext>
                </a:extLst>
              </a:tr>
              <a:tr h="370840">
                <a:tc>
                  <a:txBody>
                    <a:bodyPr/>
                    <a:lstStyle/>
                    <a:p>
                      <a:r>
                        <a:rPr lang="en-US" sz="3600" dirty="0"/>
                        <a:t>Gold</a:t>
                      </a:r>
                    </a:p>
                  </a:txBody>
                  <a:tcPr/>
                </a:tc>
                <a:tc>
                  <a:txBody>
                    <a:bodyPr/>
                    <a:lstStyle/>
                    <a:p>
                      <a:pPr algn="r"/>
                      <a:r>
                        <a:rPr lang="en-US" sz="3600" dirty="0">
                          <a:solidFill>
                            <a:srgbClr val="FF0000"/>
                          </a:solidFill>
                        </a:rPr>
                        <a:t>255</a:t>
                      </a:r>
                    </a:p>
                  </a:txBody>
                  <a:tcPr/>
                </a:tc>
                <a:tc>
                  <a:txBody>
                    <a:bodyPr/>
                    <a:lstStyle/>
                    <a:p>
                      <a:pPr marL="0" marR="0" lvl="0" indent="0" algn="r" defTabSz="1165860" rtl="0" eaLnBrk="1" fontAlgn="auto" latinLnBrk="0" hangingPunct="1">
                        <a:lnSpc>
                          <a:spcPct val="100000"/>
                        </a:lnSpc>
                        <a:spcBef>
                          <a:spcPts val="0"/>
                        </a:spcBef>
                        <a:spcAft>
                          <a:spcPts val="0"/>
                        </a:spcAft>
                        <a:buClrTx/>
                        <a:buSzTx/>
                        <a:buFontTx/>
                        <a:buNone/>
                        <a:tabLst/>
                        <a:defRPr/>
                      </a:pPr>
                      <a:r>
                        <a:rPr lang="en-US" sz="3600" kern="1200" dirty="0">
                          <a:solidFill>
                            <a:srgbClr val="00B050"/>
                          </a:solidFill>
                          <a:effectLst/>
                          <a:latin typeface="+mn-lt"/>
                          <a:ea typeface="+mn-ea"/>
                          <a:cs typeface="+mn-cs"/>
                        </a:rPr>
                        <a:t>215</a:t>
                      </a:r>
                    </a:p>
                  </a:txBody>
                  <a:tcPr/>
                </a:tc>
                <a:tc>
                  <a:txBody>
                    <a:bodyPr/>
                    <a:lstStyle/>
                    <a:p>
                      <a:pPr algn="r"/>
                      <a:r>
                        <a:rPr lang="en-US" sz="3600" dirty="0">
                          <a:solidFill>
                            <a:srgbClr val="0070C0"/>
                          </a:solidFill>
                        </a:rPr>
                        <a:t>0</a:t>
                      </a:r>
                    </a:p>
                  </a:txBody>
                  <a:tcPr/>
                </a:tc>
                <a:extLst>
                  <a:ext uri="{0D108BD9-81ED-4DB2-BD59-A6C34878D82A}">
                    <a16:rowId xmlns:a16="http://schemas.microsoft.com/office/drawing/2014/main" val="520710772"/>
                  </a:ext>
                </a:extLst>
              </a:tr>
              <a:tr h="370840">
                <a:tc>
                  <a:txBody>
                    <a:bodyPr/>
                    <a:lstStyle/>
                    <a:p>
                      <a:r>
                        <a:rPr lang="en-US" sz="3600" dirty="0"/>
                        <a:t>Red</a:t>
                      </a:r>
                    </a:p>
                  </a:txBody>
                  <a:tcPr/>
                </a:tc>
                <a:tc>
                  <a:txBody>
                    <a:bodyPr/>
                    <a:lstStyle/>
                    <a:p>
                      <a:pPr marL="0" algn="r" defTabSz="1165860" rtl="0" eaLnBrk="1" latinLnBrk="0" hangingPunct="1"/>
                      <a:r>
                        <a:rPr lang="en-US" sz="3600" kern="1200" dirty="0">
                          <a:solidFill>
                            <a:srgbClr val="FF0000"/>
                          </a:solidFill>
                          <a:latin typeface="+mn-lt"/>
                          <a:ea typeface="+mn-ea"/>
                          <a:cs typeface="+mn-cs"/>
                        </a:rPr>
                        <a:t>255</a:t>
                      </a:r>
                    </a:p>
                  </a:txBody>
                  <a:tcPr/>
                </a:tc>
                <a:tc>
                  <a:txBody>
                    <a:bodyPr/>
                    <a:lstStyle/>
                    <a:p>
                      <a:pPr marL="0" marR="0" lvl="0" indent="0" algn="r" defTabSz="1165860" rtl="0" eaLnBrk="1" fontAlgn="auto" latinLnBrk="0" hangingPunct="1">
                        <a:lnSpc>
                          <a:spcPct val="100000"/>
                        </a:lnSpc>
                        <a:spcBef>
                          <a:spcPts val="0"/>
                        </a:spcBef>
                        <a:spcAft>
                          <a:spcPts val="0"/>
                        </a:spcAft>
                        <a:buClrTx/>
                        <a:buSzTx/>
                        <a:buFontTx/>
                        <a:buNone/>
                        <a:tabLst/>
                        <a:defRPr/>
                      </a:pPr>
                      <a:r>
                        <a:rPr lang="en-US" sz="3600" kern="1200" dirty="0">
                          <a:solidFill>
                            <a:srgbClr val="00B050"/>
                          </a:solidFill>
                          <a:effectLst/>
                          <a:latin typeface="+mn-lt"/>
                          <a:ea typeface="+mn-ea"/>
                          <a:cs typeface="+mn-cs"/>
                        </a:rPr>
                        <a:t>165</a:t>
                      </a:r>
                    </a:p>
                  </a:txBody>
                  <a:tcPr/>
                </a:tc>
                <a:tc>
                  <a:txBody>
                    <a:bodyPr/>
                    <a:lstStyle/>
                    <a:p>
                      <a:pPr algn="r"/>
                      <a:r>
                        <a:rPr lang="en-US" sz="3600" dirty="0">
                          <a:solidFill>
                            <a:srgbClr val="0070C0"/>
                          </a:solidFill>
                        </a:rPr>
                        <a:t>0</a:t>
                      </a:r>
                    </a:p>
                  </a:txBody>
                  <a:tcPr/>
                </a:tc>
                <a:extLst>
                  <a:ext uri="{0D108BD9-81ED-4DB2-BD59-A6C34878D82A}">
                    <a16:rowId xmlns:a16="http://schemas.microsoft.com/office/drawing/2014/main" val="3569712011"/>
                  </a:ext>
                </a:extLst>
              </a:tr>
              <a:tr h="370840">
                <a:tc>
                  <a:txBody>
                    <a:bodyPr/>
                    <a:lstStyle/>
                    <a:p>
                      <a:r>
                        <a:rPr lang="en-US" sz="3600" dirty="0"/>
                        <a:t>Differences</a:t>
                      </a:r>
                    </a:p>
                  </a:txBody>
                  <a:tcPr/>
                </a:tc>
                <a:tc>
                  <a:txBody>
                    <a:bodyPr/>
                    <a:lstStyle/>
                    <a:p>
                      <a:pPr marL="0" algn="r" defTabSz="1165860" rtl="0" eaLnBrk="1" latinLnBrk="0" hangingPunct="1"/>
                      <a:r>
                        <a:rPr lang="en-US" sz="3600" kern="1200" dirty="0">
                          <a:solidFill>
                            <a:srgbClr val="FF0000"/>
                          </a:solidFill>
                          <a:latin typeface="+mn-lt"/>
                          <a:ea typeface="+mn-ea"/>
                          <a:cs typeface="+mn-cs"/>
                        </a:rPr>
                        <a:t>0</a:t>
                      </a:r>
                    </a:p>
                  </a:txBody>
                  <a:tcPr/>
                </a:tc>
                <a:tc>
                  <a:txBody>
                    <a:bodyPr/>
                    <a:lstStyle/>
                    <a:p>
                      <a:pPr marL="0" marR="0" lvl="0" indent="0" algn="r" defTabSz="1165860" rtl="0" eaLnBrk="1" fontAlgn="auto" latinLnBrk="0" hangingPunct="1">
                        <a:lnSpc>
                          <a:spcPct val="100000"/>
                        </a:lnSpc>
                        <a:spcBef>
                          <a:spcPts val="0"/>
                        </a:spcBef>
                        <a:spcAft>
                          <a:spcPts val="0"/>
                        </a:spcAft>
                        <a:buClrTx/>
                        <a:buSzTx/>
                        <a:buFontTx/>
                        <a:buNone/>
                        <a:tabLst/>
                        <a:defRPr/>
                      </a:pPr>
                      <a:r>
                        <a:rPr lang="en-US" sz="3600" kern="1200" dirty="0">
                          <a:solidFill>
                            <a:srgbClr val="00B050"/>
                          </a:solidFill>
                          <a:effectLst/>
                          <a:latin typeface="+mn-lt"/>
                          <a:ea typeface="+mn-ea"/>
                          <a:cs typeface="+mn-cs"/>
                        </a:rPr>
                        <a:t>60</a:t>
                      </a:r>
                    </a:p>
                  </a:txBody>
                  <a:tcPr/>
                </a:tc>
                <a:tc>
                  <a:txBody>
                    <a:bodyPr/>
                    <a:lstStyle/>
                    <a:p>
                      <a:pPr algn="r"/>
                      <a:r>
                        <a:rPr lang="en-US" sz="3600" dirty="0">
                          <a:solidFill>
                            <a:srgbClr val="0070C0"/>
                          </a:solidFill>
                        </a:rPr>
                        <a:t>0</a:t>
                      </a:r>
                    </a:p>
                  </a:txBody>
                  <a:tcPr/>
                </a:tc>
                <a:extLst>
                  <a:ext uri="{0D108BD9-81ED-4DB2-BD59-A6C34878D82A}">
                    <a16:rowId xmlns:a16="http://schemas.microsoft.com/office/drawing/2014/main" val="879283093"/>
                  </a:ext>
                </a:extLst>
              </a:tr>
            </a:tbl>
          </a:graphicData>
        </a:graphic>
      </p:graphicFrame>
      <p:sp>
        <p:nvSpPr>
          <p:cNvPr id="5" name="Slide Number Placeholder 4">
            <a:extLst>
              <a:ext uri="{FF2B5EF4-FFF2-40B4-BE49-F238E27FC236}">
                <a16:creationId xmlns:a16="http://schemas.microsoft.com/office/drawing/2014/main" id="{97A3356C-4B7F-FB4C-8142-F59DBC9475FD}"/>
              </a:ext>
            </a:extLst>
          </p:cNvPr>
          <p:cNvSpPr>
            <a:spLocks noGrp="1"/>
          </p:cNvSpPr>
          <p:nvPr>
            <p:ph type="sldNum" sz="quarter" idx="12"/>
          </p:nvPr>
        </p:nvSpPr>
        <p:spPr/>
        <p:txBody>
          <a:bodyPr/>
          <a:lstStyle/>
          <a:p>
            <a:fld id="{3310D8EA-3107-4873-B9AB-DD7D3E79053A}" type="slidenum">
              <a:rPr lang="en-US" smtClean="0"/>
              <a:t>11</a:t>
            </a:fld>
            <a:endParaRPr lang="en-US"/>
          </a:p>
        </p:txBody>
      </p:sp>
      <p:sp>
        <p:nvSpPr>
          <p:cNvPr id="9" name="Rectangle 8">
            <a:extLst>
              <a:ext uri="{FF2B5EF4-FFF2-40B4-BE49-F238E27FC236}">
                <a16:creationId xmlns:a16="http://schemas.microsoft.com/office/drawing/2014/main" id="{4AC89E69-8339-D24A-8EE6-F86E2123BCCB}"/>
              </a:ext>
            </a:extLst>
          </p:cNvPr>
          <p:cNvSpPr/>
          <p:nvPr/>
        </p:nvSpPr>
        <p:spPr>
          <a:xfrm>
            <a:off x="2621310" y="2670086"/>
            <a:ext cx="5480988" cy="646331"/>
          </a:xfrm>
          <a:prstGeom prst="rect">
            <a:avLst/>
          </a:prstGeom>
        </p:spPr>
        <p:txBody>
          <a:bodyPr wrap="none">
            <a:spAutoFit/>
          </a:bodyPr>
          <a:lstStyle/>
          <a:p>
            <a:r>
              <a:rPr lang="en-US" sz="3600" dirty="0">
                <a:solidFill>
                  <a:srgbClr val="222222"/>
                </a:solidFill>
                <a:latin typeface="Roboto"/>
              </a:rPr>
              <a:t>Gold     = </a:t>
            </a:r>
            <a:r>
              <a:rPr lang="en-US" sz="3600" dirty="0" err="1">
                <a:solidFill>
                  <a:srgbClr val="222222"/>
                </a:solidFill>
                <a:latin typeface="Roboto"/>
              </a:rPr>
              <a:t>rgb</a:t>
            </a:r>
            <a:r>
              <a:rPr lang="en-US" sz="3600" dirty="0">
                <a:solidFill>
                  <a:srgbClr val="222222"/>
                </a:solidFill>
                <a:latin typeface="Roboto"/>
              </a:rPr>
              <a:t>(</a:t>
            </a:r>
            <a:r>
              <a:rPr lang="en-US" sz="3600" dirty="0">
                <a:solidFill>
                  <a:srgbClr val="FF0000"/>
                </a:solidFill>
                <a:latin typeface="Roboto"/>
              </a:rPr>
              <a:t>255</a:t>
            </a:r>
            <a:r>
              <a:rPr lang="en-US" sz="3600" dirty="0">
                <a:solidFill>
                  <a:srgbClr val="222222"/>
                </a:solidFill>
                <a:latin typeface="Roboto"/>
              </a:rPr>
              <a:t>, </a:t>
            </a:r>
            <a:r>
              <a:rPr lang="en-US" sz="3600" dirty="0">
                <a:solidFill>
                  <a:srgbClr val="00B050"/>
                </a:solidFill>
                <a:latin typeface="Roboto"/>
              </a:rPr>
              <a:t>215</a:t>
            </a:r>
            <a:r>
              <a:rPr lang="en-US" sz="3600" dirty="0">
                <a:solidFill>
                  <a:srgbClr val="222222"/>
                </a:solidFill>
                <a:latin typeface="Roboto"/>
              </a:rPr>
              <a:t>, </a:t>
            </a:r>
            <a:r>
              <a:rPr lang="en-US" sz="3600" dirty="0">
                <a:solidFill>
                  <a:srgbClr val="0070C0"/>
                </a:solidFill>
                <a:latin typeface="Roboto"/>
              </a:rPr>
              <a:t>0</a:t>
            </a:r>
            <a:r>
              <a:rPr lang="en-US" sz="3600" dirty="0">
                <a:solidFill>
                  <a:srgbClr val="222222"/>
                </a:solidFill>
                <a:latin typeface="Roboto"/>
              </a:rPr>
              <a:t>)</a:t>
            </a:r>
            <a:endParaRPr lang="en-US" sz="3600" dirty="0"/>
          </a:p>
        </p:txBody>
      </p:sp>
      <p:sp>
        <p:nvSpPr>
          <p:cNvPr id="10" name="Rectangle 9">
            <a:extLst>
              <a:ext uri="{FF2B5EF4-FFF2-40B4-BE49-F238E27FC236}">
                <a16:creationId xmlns:a16="http://schemas.microsoft.com/office/drawing/2014/main" id="{8DECC925-5150-CF4D-AC70-8551D9967911}"/>
              </a:ext>
            </a:extLst>
          </p:cNvPr>
          <p:cNvSpPr/>
          <p:nvPr/>
        </p:nvSpPr>
        <p:spPr>
          <a:xfrm>
            <a:off x="1076930" y="2385675"/>
            <a:ext cx="1257300" cy="1224643"/>
          </a:xfrm>
          <a:prstGeom prst="rect">
            <a:avLst/>
          </a:prstGeom>
          <a:solidFill>
            <a:srgbClr val="FFD7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146E704E-F7B1-0640-A1E1-7E1C7CFEE0C2}"/>
              </a:ext>
            </a:extLst>
          </p:cNvPr>
          <p:cNvSpPr/>
          <p:nvPr/>
        </p:nvSpPr>
        <p:spPr>
          <a:xfrm>
            <a:off x="1076930" y="3840835"/>
            <a:ext cx="1257300" cy="1224643"/>
          </a:xfrm>
          <a:prstGeom prst="rect">
            <a:avLst/>
          </a:prstGeom>
          <a:solidFill>
            <a:srgbClr val="FFA5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TextBox 11">
            <a:extLst>
              <a:ext uri="{FF2B5EF4-FFF2-40B4-BE49-F238E27FC236}">
                <a16:creationId xmlns:a16="http://schemas.microsoft.com/office/drawing/2014/main" id="{6ED1C977-A762-CE48-9E62-B58AC99C3BA6}"/>
              </a:ext>
            </a:extLst>
          </p:cNvPr>
          <p:cNvSpPr txBox="1"/>
          <p:nvPr/>
        </p:nvSpPr>
        <p:spPr>
          <a:xfrm>
            <a:off x="2650836" y="4041509"/>
            <a:ext cx="5404043" cy="646331"/>
          </a:xfrm>
          <a:prstGeom prst="rect">
            <a:avLst/>
          </a:prstGeom>
          <a:noFill/>
        </p:spPr>
        <p:txBody>
          <a:bodyPr wrap="none" rtlCol="0">
            <a:spAutoFit/>
          </a:bodyPr>
          <a:lstStyle/>
          <a:p>
            <a:r>
              <a:rPr lang="en-US" sz="3600" dirty="0"/>
              <a:t>Orange = </a:t>
            </a:r>
            <a:r>
              <a:rPr lang="en-US" sz="3600" dirty="0" err="1"/>
              <a:t>rgb</a:t>
            </a:r>
            <a:r>
              <a:rPr lang="en-US" sz="3600" dirty="0"/>
              <a:t>(</a:t>
            </a:r>
            <a:r>
              <a:rPr lang="en-US" sz="3600" dirty="0">
                <a:solidFill>
                  <a:srgbClr val="FF0000"/>
                </a:solidFill>
              </a:rPr>
              <a:t>255</a:t>
            </a:r>
            <a:r>
              <a:rPr lang="en-US" sz="3600" dirty="0"/>
              <a:t>,</a:t>
            </a:r>
            <a:r>
              <a:rPr lang="en-US" sz="3600" dirty="0">
                <a:solidFill>
                  <a:srgbClr val="00B050"/>
                </a:solidFill>
                <a:latin typeface="Roboto"/>
              </a:rPr>
              <a:t>165</a:t>
            </a:r>
            <a:r>
              <a:rPr lang="en-US" sz="3600" dirty="0"/>
              <a:t>, </a:t>
            </a:r>
            <a:r>
              <a:rPr lang="en-US" sz="3600" dirty="0">
                <a:solidFill>
                  <a:srgbClr val="0070C0"/>
                </a:solidFill>
                <a:latin typeface="Roboto"/>
              </a:rPr>
              <a:t>0</a:t>
            </a:r>
            <a:r>
              <a:rPr lang="en-US" sz="3600" dirty="0"/>
              <a:t>)</a:t>
            </a:r>
          </a:p>
        </p:txBody>
      </p:sp>
      <p:cxnSp>
        <p:nvCxnSpPr>
          <p:cNvPr id="15" name="Straight Connector 14">
            <a:extLst>
              <a:ext uri="{FF2B5EF4-FFF2-40B4-BE49-F238E27FC236}">
                <a16:creationId xmlns:a16="http://schemas.microsoft.com/office/drawing/2014/main" id="{2B1A644A-3BFC-8741-B50C-1EF9E03249C7}"/>
              </a:ext>
            </a:extLst>
          </p:cNvPr>
          <p:cNvCxnSpPr>
            <a:cxnSpLocks/>
          </p:cNvCxnSpPr>
          <p:nvPr/>
        </p:nvCxnSpPr>
        <p:spPr>
          <a:xfrm flipH="1">
            <a:off x="3219919" y="6895652"/>
            <a:ext cx="1086282" cy="0"/>
          </a:xfrm>
          <a:prstGeom prst="line">
            <a:avLst/>
          </a:prstGeom>
          <a:ln w="762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E71F98-FB73-6C4D-90BC-09AB53E22CE2}"/>
              </a:ext>
            </a:extLst>
          </p:cNvPr>
          <p:cNvCxnSpPr>
            <a:cxnSpLocks/>
          </p:cNvCxnSpPr>
          <p:nvPr/>
        </p:nvCxnSpPr>
        <p:spPr>
          <a:xfrm flipH="1" flipV="1">
            <a:off x="3185685" y="6895652"/>
            <a:ext cx="577375" cy="653143"/>
          </a:xfrm>
          <a:prstGeom prst="line">
            <a:avLst/>
          </a:prstGeom>
          <a:ln w="762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7DA1A3-9221-3146-8A5E-470FC29AA0B0}"/>
              </a:ext>
            </a:extLst>
          </p:cNvPr>
          <p:cNvCxnSpPr>
            <a:cxnSpLocks/>
          </p:cNvCxnSpPr>
          <p:nvPr/>
        </p:nvCxnSpPr>
        <p:spPr>
          <a:xfrm flipV="1">
            <a:off x="3219919" y="7548796"/>
            <a:ext cx="543142" cy="620485"/>
          </a:xfrm>
          <a:prstGeom prst="line">
            <a:avLst/>
          </a:prstGeom>
          <a:ln w="762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774BED-0699-E04F-A236-B0A912EFE686}"/>
              </a:ext>
            </a:extLst>
          </p:cNvPr>
          <p:cNvCxnSpPr>
            <a:cxnSpLocks/>
          </p:cNvCxnSpPr>
          <p:nvPr/>
        </p:nvCxnSpPr>
        <p:spPr>
          <a:xfrm flipH="1">
            <a:off x="3239779" y="8169281"/>
            <a:ext cx="1086282" cy="0"/>
          </a:xfrm>
          <a:prstGeom prst="line">
            <a:avLst/>
          </a:prstGeom>
          <a:ln w="762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8F2F76-4F46-DB4E-AB56-ADAD464F38BD}"/>
              </a:ext>
            </a:extLst>
          </p:cNvPr>
          <p:cNvSpPr txBox="1"/>
          <p:nvPr/>
        </p:nvSpPr>
        <p:spPr>
          <a:xfrm>
            <a:off x="4472265" y="7130435"/>
            <a:ext cx="6621707" cy="646331"/>
          </a:xfrm>
          <a:prstGeom prst="rect">
            <a:avLst/>
          </a:prstGeom>
          <a:noFill/>
        </p:spPr>
        <p:txBody>
          <a:bodyPr wrap="square" rtlCol="0">
            <a:spAutoFit/>
          </a:bodyPr>
          <a:lstStyle/>
          <a:p>
            <a:r>
              <a:rPr lang="en-US" sz="3600" dirty="0"/>
              <a:t>Differences =&gt; </a:t>
            </a:r>
            <a:r>
              <a:rPr lang="en-US" sz="3600" dirty="0">
                <a:solidFill>
                  <a:srgbClr val="FF0000"/>
                </a:solidFill>
              </a:rPr>
              <a:t>0</a:t>
            </a:r>
            <a:r>
              <a:rPr lang="en-US" sz="3600" dirty="0"/>
              <a:t> + </a:t>
            </a:r>
            <a:r>
              <a:rPr lang="en-US" sz="3600" dirty="0">
                <a:solidFill>
                  <a:srgbClr val="00B050"/>
                </a:solidFill>
              </a:rPr>
              <a:t>60</a:t>
            </a:r>
            <a:r>
              <a:rPr lang="en-US" sz="3600" dirty="0"/>
              <a:t> + </a:t>
            </a:r>
            <a:r>
              <a:rPr lang="en-US" sz="3600" dirty="0">
                <a:solidFill>
                  <a:srgbClr val="0070C0"/>
                </a:solidFill>
              </a:rPr>
              <a:t>0</a:t>
            </a:r>
            <a:r>
              <a:rPr lang="en-US" sz="3600" dirty="0"/>
              <a:t> = </a:t>
            </a:r>
            <a:r>
              <a:rPr lang="en-US" sz="3600" b="1" dirty="0"/>
              <a:t>60</a:t>
            </a:r>
          </a:p>
        </p:txBody>
      </p:sp>
      <p:sp>
        <p:nvSpPr>
          <p:cNvPr id="25" name="Left Brace 24">
            <a:extLst>
              <a:ext uri="{FF2B5EF4-FFF2-40B4-BE49-F238E27FC236}">
                <a16:creationId xmlns:a16="http://schemas.microsoft.com/office/drawing/2014/main" id="{5D218840-F8B4-3D45-815E-669D1217E87B}"/>
              </a:ext>
            </a:extLst>
          </p:cNvPr>
          <p:cNvSpPr/>
          <p:nvPr/>
        </p:nvSpPr>
        <p:spPr>
          <a:xfrm rot="5400000">
            <a:off x="13495775" y="621925"/>
            <a:ext cx="1161478" cy="5031770"/>
          </a:xfrm>
          <a:prstGeom prst="leftBrace">
            <a:avLst/>
          </a:prstGeom>
          <a:ln w="76200" cap="rnd">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A61DA1B-AE9C-8545-A289-E3FC67B0022A}"/>
              </a:ext>
            </a:extLst>
          </p:cNvPr>
          <p:cNvSpPr txBox="1"/>
          <p:nvPr/>
        </p:nvSpPr>
        <p:spPr>
          <a:xfrm>
            <a:off x="3239779" y="8357999"/>
            <a:ext cx="1133644" cy="646331"/>
          </a:xfrm>
          <a:prstGeom prst="rect">
            <a:avLst/>
          </a:prstGeom>
          <a:noFill/>
        </p:spPr>
        <p:txBody>
          <a:bodyPr wrap="none" rtlCol="0">
            <a:spAutoFit/>
          </a:bodyPr>
          <a:lstStyle/>
          <a:p>
            <a:r>
              <a:rPr lang="en-US" sz="3600" dirty="0"/>
              <a:t>Sum</a:t>
            </a:r>
          </a:p>
        </p:txBody>
      </p:sp>
      <p:sp>
        <p:nvSpPr>
          <p:cNvPr id="27" name="TextBox 26">
            <a:extLst>
              <a:ext uri="{FF2B5EF4-FFF2-40B4-BE49-F238E27FC236}">
                <a16:creationId xmlns:a16="http://schemas.microsoft.com/office/drawing/2014/main" id="{801CCCC4-4B15-A24C-9AD6-617D65289F43}"/>
              </a:ext>
            </a:extLst>
          </p:cNvPr>
          <p:cNvSpPr txBox="1"/>
          <p:nvPr/>
        </p:nvSpPr>
        <p:spPr>
          <a:xfrm>
            <a:off x="13073675" y="1821321"/>
            <a:ext cx="2005677" cy="646331"/>
          </a:xfrm>
          <a:prstGeom prst="rect">
            <a:avLst/>
          </a:prstGeom>
          <a:noFill/>
        </p:spPr>
        <p:txBody>
          <a:bodyPr wrap="none" rtlCol="0">
            <a:spAutoFit/>
          </a:bodyPr>
          <a:lstStyle/>
          <a:p>
            <a:r>
              <a:rPr lang="en-US" sz="3600" dirty="0"/>
              <a:t>Features</a:t>
            </a:r>
          </a:p>
        </p:txBody>
      </p:sp>
      <p:cxnSp>
        <p:nvCxnSpPr>
          <p:cNvPr id="29" name="Straight Arrow Connector 28">
            <a:extLst>
              <a:ext uri="{FF2B5EF4-FFF2-40B4-BE49-F238E27FC236}">
                <a16:creationId xmlns:a16="http://schemas.microsoft.com/office/drawing/2014/main" id="{9B29CD2B-83D4-9048-8672-AB51C62804F5}"/>
              </a:ext>
            </a:extLst>
          </p:cNvPr>
          <p:cNvCxnSpPr>
            <a:cxnSpLocks/>
          </p:cNvCxnSpPr>
          <p:nvPr/>
        </p:nvCxnSpPr>
        <p:spPr>
          <a:xfrm flipH="1" flipV="1">
            <a:off x="10947846" y="7544546"/>
            <a:ext cx="1710660" cy="62363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511A5C-BDB6-9F4C-8DED-3E8A9916BD9D}"/>
              </a:ext>
            </a:extLst>
          </p:cNvPr>
          <p:cNvSpPr txBox="1"/>
          <p:nvPr/>
        </p:nvSpPr>
        <p:spPr>
          <a:xfrm>
            <a:off x="8392887" y="8321392"/>
            <a:ext cx="7053160" cy="1200329"/>
          </a:xfrm>
          <a:prstGeom prst="rect">
            <a:avLst/>
          </a:prstGeom>
          <a:noFill/>
        </p:spPr>
        <p:txBody>
          <a:bodyPr wrap="square" rtlCol="0">
            <a:spAutoFit/>
          </a:bodyPr>
          <a:lstStyle/>
          <a:p>
            <a:pPr algn="ctr"/>
            <a:r>
              <a:rPr lang="en-US" sz="3600" dirty="0"/>
              <a:t>Non-normalized </a:t>
            </a:r>
            <a:r>
              <a:rPr lang="en-US" sz="3600" b="1" dirty="0"/>
              <a:t>Explainable</a:t>
            </a:r>
            <a:r>
              <a:rPr lang="en-US" sz="3600" dirty="0"/>
              <a:t> Objective Measure of </a:t>
            </a:r>
            <a:r>
              <a:rPr lang="en-US" sz="3600" b="1" dirty="0"/>
              <a:t>Similarity</a:t>
            </a:r>
          </a:p>
        </p:txBody>
      </p:sp>
      <p:cxnSp>
        <p:nvCxnSpPr>
          <p:cNvPr id="36" name="Straight Connector 35">
            <a:extLst>
              <a:ext uri="{FF2B5EF4-FFF2-40B4-BE49-F238E27FC236}">
                <a16:creationId xmlns:a16="http://schemas.microsoft.com/office/drawing/2014/main" id="{F7575BCD-356D-F646-94A2-10D039E02D99}"/>
              </a:ext>
            </a:extLst>
          </p:cNvPr>
          <p:cNvCxnSpPr>
            <a:cxnSpLocks/>
          </p:cNvCxnSpPr>
          <p:nvPr/>
        </p:nvCxnSpPr>
        <p:spPr>
          <a:xfrm>
            <a:off x="9062357" y="5747657"/>
            <a:ext cx="7567780" cy="0"/>
          </a:xfrm>
          <a:prstGeom prst="line">
            <a:avLst/>
          </a:prstGeom>
          <a:ln w="76200" cap="rnd">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23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6EBD87-4327-1E4F-9EFF-B58C7B3A6FE9}"/>
              </a:ext>
            </a:extLst>
          </p:cNvPr>
          <p:cNvSpPr>
            <a:spLocks noGrp="1"/>
          </p:cNvSpPr>
          <p:nvPr>
            <p:ph type="title"/>
          </p:nvPr>
        </p:nvSpPr>
        <p:spPr/>
        <p:txBody>
          <a:bodyPr/>
          <a:lstStyle/>
          <a:p>
            <a:r>
              <a:rPr lang="en-US" dirty="0"/>
              <a:t>Word Embeddings</a:t>
            </a:r>
          </a:p>
        </p:txBody>
      </p:sp>
      <p:sp>
        <p:nvSpPr>
          <p:cNvPr id="9" name="Content Placeholder 8">
            <a:extLst>
              <a:ext uri="{FF2B5EF4-FFF2-40B4-BE49-F238E27FC236}">
                <a16:creationId xmlns:a16="http://schemas.microsoft.com/office/drawing/2014/main" id="{0DA65E41-5D45-7344-9A68-F32678C9F279}"/>
              </a:ext>
            </a:extLst>
          </p:cNvPr>
          <p:cNvSpPr>
            <a:spLocks noGrp="1"/>
          </p:cNvSpPr>
          <p:nvPr>
            <p:ph idx="1"/>
          </p:nvPr>
        </p:nvSpPr>
        <p:spPr>
          <a:xfrm>
            <a:off x="642619" y="1832003"/>
            <a:ext cx="16596361" cy="535517"/>
          </a:xfrm>
        </p:spPr>
        <p:txBody>
          <a:bodyPr/>
          <a:lstStyle/>
          <a:p>
            <a:pPr marL="0" indent="0">
              <a:buNone/>
            </a:pPr>
            <a:r>
              <a:rPr lang="en-US" b="1" dirty="0"/>
              <a:t>Four Words: k</a:t>
            </a:r>
            <a:r>
              <a:rPr lang="en-US" dirty="0"/>
              <a:t>ing, queen, man, woman</a:t>
            </a:r>
          </a:p>
        </p:txBody>
      </p:sp>
      <p:sp>
        <p:nvSpPr>
          <p:cNvPr id="5" name="Slide Number Placeholder 4">
            <a:extLst>
              <a:ext uri="{FF2B5EF4-FFF2-40B4-BE49-F238E27FC236}">
                <a16:creationId xmlns:a16="http://schemas.microsoft.com/office/drawing/2014/main" id="{117697D9-23CC-B44A-A7C4-EA505B04D80D}"/>
              </a:ext>
            </a:extLst>
          </p:cNvPr>
          <p:cNvSpPr>
            <a:spLocks noGrp="1"/>
          </p:cNvSpPr>
          <p:nvPr>
            <p:ph type="sldNum" sz="quarter" idx="12"/>
          </p:nvPr>
        </p:nvSpPr>
        <p:spPr/>
        <p:txBody>
          <a:bodyPr/>
          <a:lstStyle/>
          <a:p>
            <a:fld id="{3310D8EA-3107-4873-B9AB-DD7D3E79053A}" type="slidenum">
              <a:rPr lang="en-US" smtClean="0"/>
              <a:t>12</a:t>
            </a:fld>
            <a:endParaRPr lang="en-US"/>
          </a:p>
        </p:txBody>
      </p:sp>
      <p:cxnSp>
        <p:nvCxnSpPr>
          <p:cNvPr id="11" name="Straight Arrow Connector 10">
            <a:extLst>
              <a:ext uri="{FF2B5EF4-FFF2-40B4-BE49-F238E27FC236}">
                <a16:creationId xmlns:a16="http://schemas.microsoft.com/office/drawing/2014/main" id="{1944BFB8-9060-9A42-9157-623008AA3723}"/>
              </a:ext>
            </a:extLst>
          </p:cNvPr>
          <p:cNvCxnSpPr/>
          <p:nvPr/>
        </p:nvCxnSpPr>
        <p:spPr>
          <a:xfrm flipV="1">
            <a:off x="5453742" y="3233057"/>
            <a:ext cx="0" cy="434340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D34756-5AF8-4449-891C-80658B753973}"/>
              </a:ext>
            </a:extLst>
          </p:cNvPr>
          <p:cNvSpPr txBox="1"/>
          <p:nvPr/>
        </p:nvSpPr>
        <p:spPr>
          <a:xfrm>
            <a:off x="4363704" y="2700625"/>
            <a:ext cx="2206053" cy="464614"/>
          </a:xfrm>
          <a:prstGeom prst="rect">
            <a:avLst/>
          </a:prstGeom>
          <a:noFill/>
        </p:spPr>
        <p:txBody>
          <a:bodyPr wrap="none" rtlCol="0">
            <a:spAutoFit/>
          </a:bodyPr>
          <a:lstStyle/>
          <a:p>
            <a:r>
              <a:rPr lang="en-US" b="1" dirty="0"/>
              <a:t>Royalty Scale</a:t>
            </a:r>
          </a:p>
        </p:txBody>
      </p:sp>
      <p:cxnSp>
        <p:nvCxnSpPr>
          <p:cNvPr id="13" name="Straight Arrow Connector 12">
            <a:extLst>
              <a:ext uri="{FF2B5EF4-FFF2-40B4-BE49-F238E27FC236}">
                <a16:creationId xmlns:a16="http://schemas.microsoft.com/office/drawing/2014/main" id="{396EF27D-FF4C-884D-B787-8581AAF7C1DE}"/>
              </a:ext>
            </a:extLst>
          </p:cNvPr>
          <p:cNvCxnSpPr>
            <a:cxnSpLocks/>
          </p:cNvCxnSpPr>
          <p:nvPr/>
        </p:nvCxnSpPr>
        <p:spPr>
          <a:xfrm>
            <a:off x="5453742" y="7576457"/>
            <a:ext cx="4762500"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B74612-9D13-5F48-8336-8F6164CF931B}"/>
              </a:ext>
            </a:extLst>
          </p:cNvPr>
          <p:cNvSpPr txBox="1"/>
          <p:nvPr/>
        </p:nvSpPr>
        <p:spPr>
          <a:xfrm>
            <a:off x="10496368" y="7344150"/>
            <a:ext cx="2170787" cy="464614"/>
          </a:xfrm>
          <a:prstGeom prst="rect">
            <a:avLst/>
          </a:prstGeom>
          <a:noFill/>
        </p:spPr>
        <p:txBody>
          <a:bodyPr wrap="none" rtlCol="0">
            <a:spAutoFit/>
          </a:bodyPr>
          <a:lstStyle/>
          <a:p>
            <a:r>
              <a:rPr lang="en-US" b="1" dirty="0"/>
              <a:t>Gender Scale</a:t>
            </a:r>
          </a:p>
        </p:txBody>
      </p:sp>
      <p:sp>
        <p:nvSpPr>
          <p:cNvPr id="16" name="TextBox 15">
            <a:extLst>
              <a:ext uri="{FF2B5EF4-FFF2-40B4-BE49-F238E27FC236}">
                <a16:creationId xmlns:a16="http://schemas.microsoft.com/office/drawing/2014/main" id="{CAF67785-1940-0C48-955A-8EF2BECDF900}"/>
              </a:ext>
            </a:extLst>
          </p:cNvPr>
          <p:cNvSpPr txBox="1"/>
          <p:nvPr/>
        </p:nvSpPr>
        <p:spPr>
          <a:xfrm>
            <a:off x="5825259" y="7730448"/>
            <a:ext cx="857927" cy="464614"/>
          </a:xfrm>
          <a:prstGeom prst="rect">
            <a:avLst/>
          </a:prstGeom>
          <a:noFill/>
        </p:spPr>
        <p:txBody>
          <a:bodyPr wrap="none" rtlCol="0">
            <a:spAutoFit/>
          </a:bodyPr>
          <a:lstStyle/>
          <a:p>
            <a:r>
              <a:rPr lang="en-US" dirty="0">
                <a:solidFill>
                  <a:schemeClr val="tx1">
                    <a:lumMod val="60000"/>
                    <a:lumOff val="40000"/>
                  </a:schemeClr>
                </a:solidFill>
              </a:rPr>
              <a:t>Male</a:t>
            </a:r>
          </a:p>
        </p:txBody>
      </p:sp>
      <p:sp>
        <p:nvSpPr>
          <p:cNvPr id="17" name="TextBox 16">
            <a:extLst>
              <a:ext uri="{FF2B5EF4-FFF2-40B4-BE49-F238E27FC236}">
                <a16:creationId xmlns:a16="http://schemas.microsoft.com/office/drawing/2014/main" id="{76864232-E340-814A-BF15-83090F6FC0FA}"/>
              </a:ext>
            </a:extLst>
          </p:cNvPr>
          <p:cNvSpPr txBox="1"/>
          <p:nvPr/>
        </p:nvSpPr>
        <p:spPr>
          <a:xfrm>
            <a:off x="8779690" y="7730448"/>
            <a:ext cx="1220206" cy="464614"/>
          </a:xfrm>
          <a:prstGeom prst="rect">
            <a:avLst/>
          </a:prstGeom>
          <a:noFill/>
        </p:spPr>
        <p:txBody>
          <a:bodyPr wrap="none" rtlCol="0">
            <a:spAutoFit/>
          </a:bodyPr>
          <a:lstStyle/>
          <a:p>
            <a:r>
              <a:rPr lang="en-US" dirty="0">
                <a:solidFill>
                  <a:schemeClr val="tx1">
                    <a:lumMod val="60000"/>
                    <a:lumOff val="40000"/>
                  </a:schemeClr>
                </a:solidFill>
              </a:rPr>
              <a:t>Female</a:t>
            </a:r>
          </a:p>
        </p:txBody>
      </p:sp>
      <p:sp>
        <p:nvSpPr>
          <p:cNvPr id="18" name="TextBox 17">
            <a:extLst>
              <a:ext uri="{FF2B5EF4-FFF2-40B4-BE49-F238E27FC236}">
                <a16:creationId xmlns:a16="http://schemas.microsoft.com/office/drawing/2014/main" id="{852B054F-6F88-834A-912B-C115C015036E}"/>
              </a:ext>
            </a:extLst>
          </p:cNvPr>
          <p:cNvSpPr txBox="1"/>
          <p:nvPr/>
        </p:nvSpPr>
        <p:spPr>
          <a:xfrm>
            <a:off x="3319103" y="3571866"/>
            <a:ext cx="1947969" cy="836896"/>
          </a:xfrm>
          <a:prstGeom prst="rect">
            <a:avLst/>
          </a:prstGeom>
          <a:noFill/>
        </p:spPr>
        <p:txBody>
          <a:bodyPr wrap="none" rtlCol="0">
            <a:spAutoFit/>
          </a:bodyPr>
          <a:lstStyle/>
          <a:p>
            <a:r>
              <a:rPr lang="en-US" dirty="0">
                <a:solidFill>
                  <a:schemeClr val="tx1">
                    <a:lumMod val="60000"/>
                    <a:lumOff val="40000"/>
                  </a:schemeClr>
                </a:solidFill>
              </a:rPr>
              <a:t>High Royalty</a:t>
            </a:r>
          </a:p>
          <a:p>
            <a:r>
              <a:rPr lang="en-US" dirty="0">
                <a:solidFill>
                  <a:schemeClr val="tx1">
                    <a:lumMod val="60000"/>
                    <a:lumOff val="40000"/>
                  </a:schemeClr>
                </a:solidFill>
              </a:rPr>
              <a:t>Association</a:t>
            </a:r>
          </a:p>
        </p:txBody>
      </p:sp>
      <p:sp>
        <p:nvSpPr>
          <p:cNvPr id="19" name="TextBox 18">
            <a:extLst>
              <a:ext uri="{FF2B5EF4-FFF2-40B4-BE49-F238E27FC236}">
                <a16:creationId xmlns:a16="http://schemas.microsoft.com/office/drawing/2014/main" id="{725C1226-2750-CD42-8D3E-49B35E375B87}"/>
              </a:ext>
            </a:extLst>
          </p:cNvPr>
          <p:cNvSpPr txBox="1"/>
          <p:nvPr/>
        </p:nvSpPr>
        <p:spPr>
          <a:xfrm>
            <a:off x="3527577" y="6546945"/>
            <a:ext cx="1879041" cy="836896"/>
          </a:xfrm>
          <a:prstGeom prst="rect">
            <a:avLst/>
          </a:prstGeom>
          <a:noFill/>
        </p:spPr>
        <p:txBody>
          <a:bodyPr wrap="none" rtlCol="0">
            <a:spAutoFit/>
          </a:bodyPr>
          <a:lstStyle/>
          <a:p>
            <a:r>
              <a:rPr lang="en-US" dirty="0">
                <a:solidFill>
                  <a:schemeClr val="tx1">
                    <a:lumMod val="60000"/>
                    <a:lumOff val="40000"/>
                  </a:schemeClr>
                </a:solidFill>
              </a:rPr>
              <a:t>Low Royalty</a:t>
            </a:r>
          </a:p>
          <a:p>
            <a:r>
              <a:rPr lang="en-US" dirty="0">
                <a:solidFill>
                  <a:schemeClr val="tx1">
                    <a:lumMod val="60000"/>
                    <a:lumOff val="40000"/>
                  </a:schemeClr>
                </a:solidFill>
              </a:rPr>
              <a:t>Association</a:t>
            </a:r>
          </a:p>
        </p:txBody>
      </p:sp>
      <p:sp>
        <p:nvSpPr>
          <p:cNvPr id="20" name="Oval 19">
            <a:extLst>
              <a:ext uri="{FF2B5EF4-FFF2-40B4-BE49-F238E27FC236}">
                <a16:creationId xmlns:a16="http://schemas.microsoft.com/office/drawing/2014/main" id="{7D27D0B8-2A31-994B-8864-2BAF54E9D875}"/>
              </a:ext>
            </a:extLst>
          </p:cNvPr>
          <p:cNvSpPr/>
          <p:nvPr/>
        </p:nvSpPr>
        <p:spPr>
          <a:xfrm>
            <a:off x="6626522" y="3850693"/>
            <a:ext cx="232691" cy="23269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1" name="Oval 20">
            <a:extLst>
              <a:ext uri="{FF2B5EF4-FFF2-40B4-BE49-F238E27FC236}">
                <a16:creationId xmlns:a16="http://schemas.microsoft.com/office/drawing/2014/main" id="{302BB2D9-1662-544F-9F32-A3C3CEABA69D}"/>
              </a:ext>
            </a:extLst>
          </p:cNvPr>
          <p:cNvSpPr/>
          <p:nvPr/>
        </p:nvSpPr>
        <p:spPr>
          <a:xfrm>
            <a:off x="9082687" y="3811535"/>
            <a:ext cx="232691" cy="23269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Oval 21">
            <a:extLst>
              <a:ext uri="{FF2B5EF4-FFF2-40B4-BE49-F238E27FC236}">
                <a16:creationId xmlns:a16="http://schemas.microsoft.com/office/drawing/2014/main" id="{F1B479F1-CCD9-D04F-8697-137CCCC5CAF1}"/>
              </a:ext>
            </a:extLst>
          </p:cNvPr>
          <p:cNvSpPr/>
          <p:nvPr/>
        </p:nvSpPr>
        <p:spPr>
          <a:xfrm>
            <a:off x="6626522" y="6299167"/>
            <a:ext cx="232691" cy="23269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Oval 22">
            <a:extLst>
              <a:ext uri="{FF2B5EF4-FFF2-40B4-BE49-F238E27FC236}">
                <a16:creationId xmlns:a16="http://schemas.microsoft.com/office/drawing/2014/main" id="{BA54317D-66D1-AC46-95F3-371958C35E05}"/>
              </a:ext>
            </a:extLst>
          </p:cNvPr>
          <p:cNvSpPr/>
          <p:nvPr/>
        </p:nvSpPr>
        <p:spPr>
          <a:xfrm>
            <a:off x="9082687" y="6293907"/>
            <a:ext cx="232691" cy="232691"/>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 name="TextBox 23">
            <a:extLst>
              <a:ext uri="{FF2B5EF4-FFF2-40B4-BE49-F238E27FC236}">
                <a16:creationId xmlns:a16="http://schemas.microsoft.com/office/drawing/2014/main" id="{003D8E2C-8EE4-494C-A152-93C98EA50AC9}"/>
              </a:ext>
            </a:extLst>
          </p:cNvPr>
          <p:cNvSpPr txBox="1"/>
          <p:nvPr/>
        </p:nvSpPr>
        <p:spPr>
          <a:xfrm>
            <a:off x="6742867" y="3372552"/>
            <a:ext cx="755335" cy="464614"/>
          </a:xfrm>
          <a:prstGeom prst="rect">
            <a:avLst/>
          </a:prstGeom>
          <a:noFill/>
        </p:spPr>
        <p:txBody>
          <a:bodyPr wrap="none" rtlCol="0">
            <a:spAutoFit/>
          </a:bodyPr>
          <a:lstStyle/>
          <a:p>
            <a:r>
              <a:rPr lang="en-US" dirty="0"/>
              <a:t>king</a:t>
            </a:r>
          </a:p>
        </p:txBody>
      </p:sp>
      <p:sp>
        <p:nvSpPr>
          <p:cNvPr id="25" name="TextBox 24">
            <a:extLst>
              <a:ext uri="{FF2B5EF4-FFF2-40B4-BE49-F238E27FC236}">
                <a16:creationId xmlns:a16="http://schemas.microsoft.com/office/drawing/2014/main" id="{D7B64FF6-ECAF-6044-A0DB-6BDE8359FFDA}"/>
              </a:ext>
            </a:extLst>
          </p:cNvPr>
          <p:cNvSpPr txBox="1"/>
          <p:nvPr/>
        </p:nvSpPr>
        <p:spPr>
          <a:xfrm>
            <a:off x="9516650" y="3378695"/>
            <a:ext cx="1050288" cy="464614"/>
          </a:xfrm>
          <a:prstGeom prst="rect">
            <a:avLst/>
          </a:prstGeom>
          <a:noFill/>
        </p:spPr>
        <p:txBody>
          <a:bodyPr wrap="none" rtlCol="0">
            <a:spAutoFit/>
          </a:bodyPr>
          <a:lstStyle/>
          <a:p>
            <a:r>
              <a:rPr lang="en-US" dirty="0"/>
              <a:t>queen</a:t>
            </a:r>
          </a:p>
        </p:txBody>
      </p:sp>
      <p:sp>
        <p:nvSpPr>
          <p:cNvPr id="26" name="TextBox 25">
            <a:extLst>
              <a:ext uri="{FF2B5EF4-FFF2-40B4-BE49-F238E27FC236}">
                <a16:creationId xmlns:a16="http://schemas.microsoft.com/office/drawing/2014/main" id="{82B05CCF-8E83-C045-97D6-FA2EFCF177C0}"/>
              </a:ext>
            </a:extLst>
          </p:cNvPr>
          <p:cNvSpPr txBox="1"/>
          <p:nvPr/>
        </p:nvSpPr>
        <p:spPr>
          <a:xfrm>
            <a:off x="6823653" y="5742710"/>
            <a:ext cx="788999" cy="464614"/>
          </a:xfrm>
          <a:prstGeom prst="rect">
            <a:avLst/>
          </a:prstGeom>
          <a:noFill/>
        </p:spPr>
        <p:txBody>
          <a:bodyPr wrap="none" rtlCol="0">
            <a:spAutoFit/>
          </a:bodyPr>
          <a:lstStyle/>
          <a:p>
            <a:r>
              <a:rPr lang="en-US" dirty="0"/>
              <a:t>man</a:t>
            </a:r>
          </a:p>
        </p:txBody>
      </p:sp>
      <p:sp>
        <p:nvSpPr>
          <p:cNvPr id="27" name="TextBox 26">
            <a:extLst>
              <a:ext uri="{FF2B5EF4-FFF2-40B4-BE49-F238E27FC236}">
                <a16:creationId xmlns:a16="http://schemas.microsoft.com/office/drawing/2014/main" id="{984BE030-6743-E34D-AFC4-132AB07F6905}"/>
              </a:ext>
            </a:extLst>
          </p:cNvPr>
          <p:cNvSpPr txBox="1"/>
          <p:nvPr/>
        </p:nvSpPr>
        <p:spPr>
          <a:xfrm>
            <a:off x="9476317" y="5853373"/>
            <a:ext cx="1186543" cy="464614"/>
          </a:xfrm>
          <a:prstGeom prst="rect">
            <a:avLst/>
          </a:prstGeom>
          <a:noFill/>
        </p:spPr>
        <p:txBody>
          <a:bodyPr wrap="none" rtlCol="0">
            <a:spAutoFit/>
          </a:bodyPr>
          <a:lstStyle/>
          <a:p>
            <a:r>
              <a:rPr lang="en-US" dirty="0"/>
              <a:t>woman</a:t>
            </a:r>
          </a:p>
        </p:txBody>
      </p:sp>
      <p:sp>
        <p:nvSpPr>
          <p:cNvPr id="28" name="TextBox 27">
            <a:extLst>
              <a:ext uri="{FF2B5EF4-FFF2-40B4-BE49-F238E27FC236}">
                <a16:creationId xmlns:a16="http://schemas.microsoft.com/office/drawing/2014/main" id="{64A73840-AD63-A049-9150-5FAA05AF7DAE}"/>
              </a:ext>
            </a:extLst>
          </p:cNvPr>
          <p:cNvSpPr txBox="1"/>
          <p:nvPr/>
        </p:nvSpPr>
        <p:spPr>
          <a:xfrm>
            <a:off x="1096761" y="8567668"/>
            <a:ext cx="16119285" cy="464614"/>
          </a:xfrm>
          <a:prstGeom prst="rect">
            <a:avLst/>
          </a:prstGeom>
          <a:noFill/>
        </p:spPr>
        <p:txBody>
          <a:bodyPr wrap="none" rtlCol="0">
            <a:spAutoFit/>
          </a:bodyPr>
          <a:lstStyle/>
          <a:p>
            <a:r>
              <a:rPr lang="en-US" dirty="0"/>
              <a:t>For any word or phrase, Transformer deep learning NLP models can create word embeddings to find word similarity.</a:t>
            </a:r>
          </a:p>
        </p:txBody>
      </p:sp>
    </p:spTree>
    <p:extLst>
      <p:ext uri="{BB962C8B-B14F-4D97-AF65-F5344CB8AC3E}">
        <p14:creationId xmlns:p14="http://schemas.microsoft.com/office/powerpoint/2010/main" val="108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C1F4AE6-70F3-F64A-9CDA-7D7C5A6C30D4}"/>
              </a:ext>
            </a:extLst>
          </p:cNvPr>
          <p:cNvSpPr>
            <a:spLocks noGrp="1"/>
          </p:cNvSpPr>
          <p:nvPr>
            <p:ph type="title"/>
          </p:nvPr>
        </p:nvSpPr>
        <p:spPr/>
        <p:txBody>
          <a:bodyPr/>
          <a:lstStyle/>
          <a:p>
            <a:r>
              <a:rPr lang="en-US" dirty="0"/>
              <a:t>Property-based Similarity Example</a:t>
            </a:r>
          </a:p>
        </p:txBody>
      </p:sp>
      <p:sp>
        <p:nvSpPr>
          <p:cNvPr id="10" name="Content Placeholder 9">
            <a:extLst>
              <a:ext uri="{FF2B5EF4-FFF2-40B4-BE49-F238E27FC236}">
                <a16:creationId xmlns:a16="http://schemas.microsoft.com/office/drawing/2014/main" id="{BAB74098-1FAD-DE4E-BDE5-80EC252BDBEF}"/>
              </a:ext>
            </a:extLst>
          </p:cNvPr>
          <p:cNvSpPr>
            <a:spLocks noGrp="1"/>
          </p:cNvSpPr>
          <p:nvPr>
            <p:ph idx="1"/>
          </p:nvPr>
        </p:nvSpPr>
        <p:spPr>
          <a:xfrm>
            <a:off x="726439" y="6696728"/>
            <a:ext cx="16596361" cy="2489674"/>
          </a:xfrm>
        </p:spPr>
        <p:txBody>
          <a:bodyPr/>
          <a:lstStyle/>
          <a:p>
            <a:r>
              <a:rPr lang="en-US" dirty="0"/>
              <a:t>Used to find the most similar items in a graph by comparing </a:t>
            </a:r>
            <a:r>
              <a:rPr lang="en-US" b="1" dirty="0"/>
              <a:t>properties and structure</a:t>
            </a:r>
          </a:p>
          <a:p>
            <a:r>
              <a:rPr lang="en-US" dirty="0"/>
              <a:t>Ideal when you a can compare individual features of an item </a:t>
            </a:r>
            <a:r>
              <a:rPr lang="en-US" b="1" dirty="0"/>
              <a:t>numerically</a:t>
            </a:r>
          </a:p>
          <a:p>
            <a:r>
              <a:rPr lang="en-US" dirty="0"/>
              <a:t>Algorithms return a </a:t>
            </a:r>
            <a:r>
              <a:rPr lang="en-US" b="1" dirty="0"/>
              <a:t>ranking</a:t>
            </a:r>
            <a:r>
              <a:rPr lang="en-US" dirty="0"/>
              <a:t> of similarity between a target and a population based on the counts and weights of properties that are similar</a:t>
            </a:r>
          </a:p>
        </p:txBody>
      </p:sp>
      <p:sp>
        <p:nvSpPr>
          <p:cNvPr id="6" name="Slide Number Placeholder 5">
            <a:extLst>
              <a:ext uri="{FF2B5EF4-FFF2-40B4-BE49-F238E27FC236}">
                <a16:creationId xmlns:a16="http://schemas.microsoft.com/office/drawing/2014/main" id="{EFE360BB-BEF1-9941-BCFC-A6C5864AEC2E}"/>
              </a:ext>
            </a:extLst>
          </p:cNvPr>
          <p:cNvSpPr>
            <a:spLocks noGrp="1"/>
          </p:cNvSpPr>
          <p:nvPr>
            <p:ph type="sldNum" sz="quarter" idx="12"/>
          </p:nvPr>
        </p:nvSpPr>
        <p:spPr/>
        <p:txBody>
          <a:bodyPr/>
          <a:lstStyle/>
          <a:p>
            <a:fld id="{3310D8EA-3107-4873-B9AB-DD7D3E79053A}" type="slidenum">
              <a:rPr lang="en-US" smtClean="0"/>
              <a:t>13</a:t>
            </a:fld>
            <a:endParaRPr lang="en-US"/>
          </a:p>
        </p:txBody>
      </p:sp>
      <p:sp>
        <p:nvSpPr>
          <p:cNvPr id="11" name="TextBox 10">
            <a:extLst>
              <a:ext uri="{FF2B5EF4-FFF2-40B4-BE49-F238E27FC236}">
                <a16:creationId xmlns:a16="http://schemas.microsoft.com/office/drawing/2014/main" id="{5812CE7F-BCF4-2F40-AE6B-C604EA4C9DD5}"/>
              </a:ext>
            </a:extLst>
          </p:cNvPr>
          <p:cNvSpPr txBox="1"/>
          <p:nvPr/>
        </p:nvSpPr>
        <p:spPr>
          <a:xfrm>
            <a:off x="2821578" y="4808696"/>
            <a:ext cx="1444752" cy="369332"/>
          </a:xfrm>
          <a:prstGeom prst="rect">
            <a:avLst/>
          </a:prstGeom>
          <a:noFill/>
        </p:spPr>
        <p:txBody>
          <a:bodyPr wrap="square" rtlCol="0">
            <a:spAutoFit/>
          </a:bodyPr>
          <a:lstStyle/>
          <a:p>
            <a:pPr algn="ctr"/>
            <a:r>
              <a:rPr lang="en-US" sz="1800" b="1" dirty="0"/>
              <a:t>Target</a:t>
            </a:r>
          </a:p>
        </p:txBody>
      </p:sp>
      <p:sp>
        <p:nvSpPr>
          <p:cNvPr id="12" name="Oval 11">
            <a:extLst>
              <a:ext uri="{FF2B5EF4-FFF2-40B4-BE49-F238E27FC236}">
                <a16:creationId xmlns:a16="http://schemas.microsoft.com/office/drawing/2014/main" id="{54423FB7-78FA-914B-B207-2FE012FABA84}"/>
              </a:ext>
            </a:extLst>
          </p:cNvPr>
          <p:cNvSpPr/>
          <p:nvPr/>
        </p:nvSpPr>
        <p:spPr>
          <a:xfrm>
            <a:off x="2821578" y="3225493"/>
            <a:ext cx="1444752" cy="1444752"/>
          </a:xfrm>
          <a:prstGeom prst="ellipse">
            <a:avLst/>
          </a:prstGeom>
          <a:solidFill>
            <a:schemeClr val="accent2">
              <a:lumMod val="60000"/>
              <a:lumOff val="4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3" name="Oval 12">
            <a:extLst>
              <a:ext uri="{FF2B5EF4-FFF2-40B4-BE49-F238E27FC236}">
                <a16:creationId xmlns:a16="http://schemas.microsoft.com/office/drawing/2014/main" id="{E74A5090-2E27-3D48-99AE-4AD70100FBD7}"/>
              </a:ext>
            </a:extLst>
          </p:cNvPr>
          <p:cNvSpPr/>
          <p:nvPr/>
        </p:nvSpPr>
        <p:spPr>
          <a:xfrm>
            <a:off x="7260147" y="2608372"/>
            <a:ext cx="1242405" cy="1183648"/>
          </a:xfrm>
          <a:prstGeom prst="ellipse">
            <a:avLst/>
          </a:prstGeom>
          <a:solidFill>
            <a:srgbClr val="0070C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4" name="Rectangle 13">
            <a:extLst>
              <a:ext uri="{FF2B5EF4-FFF2-40B4-BE49-F238E27FC236}">
                <a16:creationId xmlns:a16="http://schemas.microsoft.com/office/drawing/2014/main" id="{94C0AD3E-6009-434D-8CA9-FA99310E1AFF}"/>
              </a:ext>
            </a:extLst>
          </p:cNvPr>
          <p:cNvSpPr/>
          <p:nvPr/>
        </p:nvSpPr>
        <p:spPr>
          <a:xfrm>
            <a:off x="6188147" y="2034633"/>
            <a:ext cx="8886279" cy="386964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5" name="Triangle 14">
            <a:extLst>
              <a:ext uri="{FF2B5EF4-FFF2-40B4-BE49-F238E27FC236}">
                <a16:creationId xmlns:a16="http://schemas.microsoft.com/office/drawing/2014/main" id="{784BE9CD-47A5-0045-8FB8-A9F48AC5EC62}"/>
              </a:ext>
            </a:extLst>
          </p:cNvPr>
          <p:cNvSpPr/>
          <p:nvPr/>
        </p:nvSpPr>
        <p:spPr>
          <a:xfrm>
            <a:off x="9366575" y="2345328"/>
            <a:ext cx="2174090" cy="1690077"/>
          </a:xfrm>
          <a:prstGeom prst="triangle">
            <a:avLst/>
          </a:prstGeom>
          <a:solidFill>
            <a:schemeClr val="accent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7" name="TextBox 16">
            <a:extLst>
              <a:ext uri="{FF2B5EF4-FFF2-40B4-BE49-F238E27FC236}">
                <a16:creationId xmlns:a16="http://schemas.microsoft.com/office/drawing/2014/main" id="{974AD737-AF48-6A4B-87D3-D0BC03E07B19}"/>
              </a:ext>
            </a:extLst>
          </p:cNvPr>
          <p:cNvSpPr txBox="1"/>
          <p:nvPr/>
        </p:nvSpPr>
        <p:spPr>
          <a:xfrm>
            <a:off x="9330145" y="6168625"/>
            <a:ext cx="2210520" cy="369332"/>
          </a:xfrm>
          <a:prstGeom prst="rect">
            <a:avLst/>
          </a:prstGeom>
          <a:noFill/>
        </p:spPr>
        <p:txBody>
          <a:bodyPr wrap="square" rtlCol="0">
            <a:spAutoFit/>
          </a:bodyPr>
          <a:lstStyle/>
          <a:p>
            <a:pPr algn="ctr"/>
            <a:r>
              <a:rPr lang="en-US" sz="1800" b="1" dirty="0"/>
              <a:t>Population</a:t>
            </a:r>
          </a:p>
        </p:txBody>
      </p:sp>
      <p:sp>
        <p:nvSpPr>
          <p:cNvPr id="18" name="Rectangle 17">
            <a:extLst>
              <a:ext uri="{FF2B5EF4-FFF2-40B4-BE49-F238E27FC236}">
                <a16:creationId xmlns:a16="http://schemas.microsoft.com/office/drawing/2014/main" id="{13BB36A3-2CFD-2E44-A90A-F22535CF0E28}"/>
              </a:ext>
            </a:extLst>
          </p:cNvPr>
          <p:cNvSpPr/>
          <p:nvPr/>
        </p:nvSpPr>
        <p:spPr>
          <a:xfrm>
            <a:off x="12489884" y="2669899"/>
            <a:ext cx="1338146" cy="1215189"/>
          </a:xfrm>
          <a:prstGeom prst="rect">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9" name="Regular Pentagon 18">
            <a:extLst>
              <a:ext uri="{FF2B5EF4-FFF2-40B4-BE49-F238E27FC236}">
                <a16:creationId xmlns:a16="http://schemas.microsoft.com/office/drawing/2014/main" id="{B30CADF4-4D91-DB41-9F6B-304E93F2496D}"/>
              </a:ext>
            </a:extLst>
          </p:cNvPr>
          <p:cNvSpPr/>
          <p:nvPr/>
        </p:nvSpPr>
        <p:spPr>
          <a:xfrm>
            <a:off x="7077715" y="4501752"/>
            <a:ext cx="1424837" cy="1157402"/>
          </a:xfrm>
          <a:prstGeom prst="pentagon">
            <a:avLst/>
          </a:prstGeom>
          <a:solidFill>
            <a:srgbClr val="00B050"/>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0" name="Rounded Rectangle 19">
            <a:extLst>
              <a:ext uri="{FF2B5EF4-FFF2-40B4-BE49-F238E27FC236}">
                <a16:creationId xmlns:a16="http://schemas.microsoft.com/office/drawing/2014/main" id="{E684E714-ECF8-F84F-A7CB-8D8F8EB9A2F7}"/>
              </a:ext>
            </a:extLst>
          </p:cNvPr>
          <p:cNvSpPr/>
          <p:nvPr/>
        </p:nvSpPr>
        <p:spPr>
          <a:xfrm>
            <a:off x="9741387" y="4234199"/>
            <a:ext cx="1516168" cy="1405848"/>
          </a:xfrm>
          <a:prstGeom prst="roundRect">
            <a:avLst/>
          </a:prstGeom>
          <a:solidFill>
            <a:srgbClr val="00549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1" name="Oval 20">
            <a:extLst>
              <a:ext uri="{FF2B5EF4-FFF2-40B4-BE49-F238E27FC236}">
                <a16:creationId xmlns:a16="http://schemas.microsoft.com/office/drawing/2014/main" id="{55761920-2D12-4042-9633-2B7A0F7A175E}"/>
              </a:ext>
            </a:extLst>
          </p:cNvPr>
          <p:cNvSpPr/>
          <p:nvPr/>
        </p:nvSpPr>
        <p:spPr>
          <a:xfrm>
            <a:off x="12460094" y="4290791"/>
            <a:ext cx="1444752" cy="1444752"/>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Tree>
    <p:extLst>
      <p:ext uri="{BB962C8B-B14F-4D97-AF65-F5344CB8AC3E}">
        <p14:creationId xmlns:p14="http://schemas.microsoft.com/office/powerpoint/2010/main" val="419407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C9518B-8D16-1C4E-B933-EFFDF230AB37}"/>
              </a:ext>
            </a:extLst>
          </p:cNvPr>
          <p:cNvSpPr>
            <a:spLocks noGrp="1"/>
          </p:cNvSpPr>
          <p:nvPr>
            <p:ph type="title"/>
          </p:nvPr>
        </p:nvSpPr>
        <p:spPr/>
        <p:txBody>
          <a:bodyPr/>
          <a:lstStyle/>
          <a:p>
            <a:r>
              <a:rPr lang="en-US" dirty="0"/>
              <a:t>Vector Similarity</a:t>
            </a:r>
          </a:p>
        </p:txBody>
      </p:sp>
      <p:sp>
        <p:nvSpPr>
          <p:cNvPr id="10" name="Content Placeholder 9">
            <a:extLst>
              <a:ext uri="{FF2B5EF4-FFF2-40B4-BE49-F238E27FC236}">
                <a16:creationId xmlns:a16="http://schemas.microsoft.com/office/drawing/2014/main" id="{FAD93861-517D-6642-9513-FD4842E78245}"/>
              </a:ext>
            </a:extLst>
          </p:cNvPr>
          <p:cNvSpPr>
            <a:spLocks noGrp="1"/>
          </p:cNvSpPr>
          <p:nvPr>
            <p:ph idx="1"/>
          </p:nvPr>
        </p:nvSpPr>
        <p:spPr>
          <a:xfrm>
            <a:off x="726441" y="7052935"/>
            <a:ext cx="16596361" cy="1621246"/>
          </a:xfrm>
        </p:spPr>
        <p:txBody>
          <a:bodyPr>
            <a:normAutofit/>
          </a:bodyPr>
          <a:lstStyle/>
          <a:p>
            <a:r>
              <a:rPr lang="en-US" sz="3200" dirty="0"/>
              <a:t>Vectors are </a:t>
            </a:r>
            <a:r>
              <a:rPr lang="en-US" sz="3200" b="1" dirty="0"/>
              <a:t>similar</a:t>
            </a:r>
            <a:r>
              <a:rPr lang="en-US" sz="3200" dirty="0"/>
              <a:t> in two-dimensional space if they have the same length and direction</a:t>
            </a:r>
          </a:p>
          <a:p>
            <a:r>
              <a:rPr lang="en-US" sz="3200" dirty="0"/>
              <a:t>Compare all the “x” lengths and the “y” lengths and </a:t>
            </a:r>
            <a:r>
              <a:rPr lang="en-US" sz="3200" b="1" dirty="0"/>
              <a:t>rank</a:t>
            </a:r>
            <a:r>
              <a:rPr lang="en-US" sz="3200" dirty="0"/>
              <a:t> by the sum of the totals of the difference</a:t>
            </a:r>
          </a:p>
        </p:txBody>
      </p:sp>
      <p:sp>
        <p:nvSpPr>
          <p:cNvPr id="6" name="Slide Number Placeholder 5">
            <a:extLst>
              <a:ext uri="{FF2B5EF4-FFF2-40B4-BE49-F238E27FC236}">
                <a16:creationId xmlns:a16="http://schemas.microsoft.com/office/drawing/2014/main" id="{26E9BF27-EC84-5543-82DE-27B8C4E0B157}"/>
              </a:ext>
            </a:extLst>
          </p:cNvPr>
          <p:cNvSpPr>
            <a:spLocks noGrp="1"/>
          </p:cNvSpPr>
          <p:nvPr>
            <p:ph type="sldNum" sz="quarter" idx="12"/>
          </p:nvPr>
        </p:nvSpPr>
        <p:spPr/>
        <p:txBody>
          <a:bodyPr/>
          <a:lstStyle/>
          <a:p>
            <a:fld id="{3310D8EA-3107-4873-B9AB-DD7D3E79053A}" type="slidenum">
              <a:rPr lang="en-US" smtClean="0"/>
              <a:t>14</a:t>
            </a:fld>
            <a:endParaRPr lang="en-US"/>
          </a:p>
        </p:txBody>
      </p:sp>
      <p:cxnSp>
        <p:nvCxnSpPr>
          <p:cNvPr id="12" name="Straight Arrow Connector 11">
            <a:extLst>
              <a:ext uri="{FF2B5EF4-FFF2-40B4-BE49-F238E27FC236}">
                <a16:creationId xmlns:a16="http://schemas.microsoft.com/office/drawing/2014/main" id="{41B80B65-5B69-0147-A59E-7F653FB5898F}"/>
              </a:ext>
            </a:extLst>
          </p:cNvPr>
          <p:cNvCxnSpPr>
            <a:cxnSpLocks/>
          </p:cNvCxnSpPr>
          <p:nvPr/>
        </p:nvCxnSpPr>
        <p:spPr>
          <a:xfrm flipV="1">
            <a:off x="2533871" y="2479383"/>
            <a:ext cx="2211433" cy="297121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AF1935C-7F1E-CD40-B0D4-07E279C333A9}"/>
              </a:ext>
            </a:extLst>
          </p:cNvPr>
          <p:cNvCxnSpPr>
            <a:cxnSpLocks/>
          </p:cNvCxnSpPr>
          <p:nvPr/>
        </p:nvCxnSpPr>
        <p:spPr>
          <a:xfrm flipV="1">
            <a:off x="7339781" y="2363567"/>
            <a:ext cx="3564854" cy="226851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571A24-3FC7-5A48-84F6-8B06E8796677}"/>
              </a:ext>
            </a:extLst>
          </p:cNvPr>
          <p:cNvCxnSpPr>
            <a:cxnSpLocks/>
          </p:cNvCxnSpPr>
          <p:nvPr/>
        </p:nvCxnSpPr>
        <p:spPr>
          <a:xfrm flipH="1" flipV="1">
            <a:off x="9149561" y="3905109"/>
            <a:ext cx="547683" cy="156272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FF7BAA-C2D5-C44D-AE3F-F71CBBB19751}"/>
              </a:ext>
            </a:extLst>
          </p:cNvPr>
          <p:cNvCxnSpPr>
            <a:cxnSpLocks/>
          </p:cNvCxnSpPr>
          <p:nvPr/>
        </p:nvCxnSpPr>
        <p:spPr>
          <a:xfrm flipV="1">
            <a:off x="11071708" y="3303286"/>
            <a:ext cx="1687887" cy="1999309"/>
          </a:xfrm>
          <a:prstGeom prst="straightConnector1">
            <a:avLst/>
          </a:prstGeom>
          <a:ln w="12700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4114B-5B24-EB4D-A8D3-FC26FB13286B}"/>
              </a:ext>
            </a:extLst>
          </p:cNvPr>
          <p:cNvCxnSpPr>
            <a:cxnSpLocks/>
          </p:cNvCxnSpPr>
          <p:nvPr/>
        </p:nvCxnSpPr>
        <p:spPr>
          <a:xfrm flipV="1">
            <a:off x="14032522" y="4634172"/>
            <a:ext cx="1795306" cy="780265"/>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188A79-F177-D046-9D6C-FEB44AF7333D}"/>
              </a:ext>
            </a:extLst>
          </p:cNvPr>
          <p:cNvCxnSpPr>
            <a:cxnSpLocks/>
          </p:cNvCxnSpPr>
          <p:nvPr/>
        </p:nvCxnSpPr>
        <p:spPr>
          <a:xfrm flipH="1">
            <a:off x="13603988" y="2131312"/>
            <a:ext cx="2678895" cy="918073"/>
          </a:xfrm>
          <a:prstGeom prst="straightConnector1">
            <a:avLst/>
          </a:prstGeom>
          <a:ln w="1270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3BEE0-848A-5F4C-94B5-D8D734F590A5}"/>
              </a:ext>
            </a:extLst>
          </p:cNvPr>
          <p:cNvCxnSpPr>
            <a:cxnSpLocks/>
          </p:cNvCxnSpPr>
          <p:nvPr/>
        </p:nvCxnSpPr>
        <p:spPr>
          <a:xfrm flipV="1">
            <a:off x="10859388" y="3545457"/>
            <a:ext cx="478078" cy="67031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4EDE2D-A1F5-0648-A2A8-5B81318284E0}"/>
              </a:ext>
            </a:extLst>
          </p:cNvPr>
          <p:cNvCxnSpPr>
            <a:cxnSpLocks/>
          </p:cNvCxnSpPr>
          <p:nvPr/>
        </p:nvCxnSpPr>
        <p:spPr>
          <a:xfrm flipH="1" flipV="1">
            <a:off x="14380976" y="3360541"/>
            <a:ext cx="507819" cy="100148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CE8937-CE94-0549-990E-FAB0AD60274E}"/>
              </a:ext>
            </a:extLst>
          </p:cNvPr>
          <p:cNvCxnSpPr>
            <a:cxnSpLocks/>
          </p:cNvCxnSpPr>
          <p:nvPr/>
        </p:nvCxnSpPr>
        <p:spPr>
          <a:xfrm>
            <a:off x="2533871" y="5496440"/>
            <a:ext cx="2373086" cy="0"/>
          </a:xfrm>
          <a:prstGeom prst="straightConnector1">
            <a:avLst/>
          </a:prstGeom>
          <a:ln w="38100"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F743BF-4C8B-5248-BD5B-466AC95C87E2}"/>
              </a:ext>
            </a:extLst>
          </p:cNvPr>
          <p:cNvCxnSpPr>
            <a:cxnSpLocks/>
          </p:cNvCxnSpPr>
          <p:nvPr/>
        </p:nvCxnSpPr>
        <p:spPr>
          <a:xfrm flipV="1">
            <a:off x="2533871" y="2481943"/>
            <a:ext cx="0" cy="2954264"/>
          </a:xfrm>
          <a:prstGeom prst="straightConnector1">
            <a:avLst/>
          </a:prstGeom>
          <a:ln w="38100"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900D2D-F307-5D47-9BD8-F690F0837F45}"/>
              </a:ext>
            </a:extLst>
          </p:cNvPr>
          <p:cNvSpPr txBox="1"/>
          <p:nvPr/>
        </p:nvSpPr>
        <p:spPr>
          <a:xfrm>
            <a:off x="1065800" y="4010554"/>
            <a:ext cx="412292" cy="584775"/>
          </a:xfrm>
          <a:prstGeom prst="rect">
            <a:avLst/>
          </a:prstGeom>
          <a:noFill/>
        </p:spPr>
        <p:txBody>
          <a:bodyPr wrap="none" rtlCol="0">
            <a:spAutoFit/>
          </a:bodyPr>
          <a:lstStyle/>
          <a:p>
            <a:r>
              <a:rPr lang="en-US" sz="3200" b="1" dirty="0"/>
              <a:t>y</a:t>
            </a:r>
          </a:p>
        </p:txBody>
      </p:sp>
      <p:sp>
        <p:nvSpPr>
          <p:cNvPr id="36" name="TextBox 35">
            <a:extLst>
              <a:ext uri="{FF2B5EF4-FFF2-40B4-BE49-F238E27FC236}">
                <a16:creationId xmlns:a16="http://schemas.microsoft.com/office/drawing/2014/main" id="{00C57486-AB8B-2248-9C0A-8DAA223484AD}"/>
              </a:ext>
            </a:extLst>
          </p:cNvPr>
          <p:cNvSpPr txBox="1"/>
          <p:nvPr/>
        </p:nvSpPr>
        <p:spPr>
          <a:xfrm>
            <a:off x="3503045" y="6315978"/>
            <a:ext cx="412292" cy="584775"/>
          </a:xfrm>
          <a:prstGeom prst="rect">
            <a:avLst/>
          </a:prstGeom>
          <a:noFill/>
        </p:spPr>
        <p:txBody>
          <a:bodyPr wrap="none" rtlCol="0">
            <a:spAutoFit/>
          </a:bodyPr>
          <a:lstStyle/>
          <a:p>
            <a:r>
              <a:rPr lang="en-US" sz="3200" b="1" dirty="0"/>
              <a:t>x</a:t>
            </a:r>
          </a:p>
        </p:txBody>
      </p:sp>
      <p:sp>
        <p:nvSpPr>
          <p:cNvPr id="37" name="Rectangle 36">
            <a:extLst>
              <a:ext uri="{FF2B5EF4-FFF2-40B4-BE49-F238E27FC236}">
                <a16:creationId xmlns:a16="http://schemas.microsoft.com/office/drawing/2014/main" id="{1A563F23-5A31-9B42-846C-DD00E6704181}"/>
              </a:ext>
            </a:extLst>
          </p:cNvPr>
          <p:cNvSpPr/>
          <p:nvPr/>
        </p:nvSpPr>
        <p:spPr>
          <a:xfrm>
            <a:off x="6931152" y="1920240"/>
            <a:ext cx="9802368" cy="402877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38" name="TextBox 37">
            <a:extLst>
              <a:ext uri="{FF2B5EF4-FFF2-40B4-BE49-F238E27FC236}">
                <a16:creationId xmlns:a16="http://schemas.microsoft.com/office/drawing/2014/main" id="{A08EC0C9-9F55-7C46-9055-9B3B4593A483}"/>
              </a:ext>
            </a:extLst>
          </p:cNvPr>
          <p:cNvSpPr txBox="1"/>
          <p:nvPr/>
        </p:nvSpPr>
        <p:spPr>
          <a:xfrm>
            <a:off x="10549075" y="6101197"/>
            <a:ext cx="2210520" cy="369332"/>
          </a:xfrm>
          <a:prstGeom prst="rect">
            <a:avLst/>
          </a:prstGeom>
          <a:noFill/>
        </p:spPr>
        <p:txBody>
          <a:bodyPr wrap="square" rtlCol="0">
            <a:spAutoFit/>
          </a:bodyPr>
          <a:lstStyle/>
          <a:p>
            <a:pPr algn="ctr"/>
            <a:r>
              <a:rPr lang="en-US" sz="1800" b="1" dirty="0"/>
              <a:t>Population</a:t>
            </a:r>
          </a:p>
        </p:txBody>
      </p:sp>
      <p:sp>
        <p:nvSpPr>
          <p:cNvPr id="39" name="Left Brace 38">
            <a:extLst>
              <a:ext uri="{FF2B5EF4-FFF2-40B4-BE49-F238E27FC236}">
                <a16:creationId xmlns:a16="http://schemas.microsoft.com/office/drawing/2014/main" id="{003A4FC3-28C3-434E-8A1F-4C0383A296C6}"/>
              </a:ext>
            </a:extLst>
          </p:cNvPr>
          <p:cNvSpPr/>
          <p:nvPr/>
        </p:nvSpPr>
        <p:spPr>
          <a:xfrm>
            <a:off x="1628180" y="2481944"/>
            <a:ext cx="651782" cy="2932493"/>
          </a:xfrm>
          <a:prstGeom prst="leftBrac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0" name="Left Brace 39">
            <a:extLst>
              <a:ext uri="{FF2B5EF4-FFF2-40B4-BE49-F238E27FC236}">
                <a16:creationId xmlns:a16="http://schemas.microsoft.com/office/drawing/2014/main" id="{87190EFA-B7E2-7642-B745-01476EA7117F}"/>
              </a:ext>
            </a:extLst>
          </p:cNvPr>
          <p:cNvSpPr/>
          <p:nvPr/>
        </p:nvSpPr>
        <p:spPr>
          <a:xfrm rot="16200000">
            <a:off x="3318888" y="4834207"/>
            <a:ext cx="674915" cy="2283508"/>
          </a:xfrm>
          <a:prstGeom prst="leftBrac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3" name="TextBox 42">
            <a:extLst>
              <a:ext uri="{FF2B5EF4-FFF2-40B4-BE49-F238E27FC236}">
                <a16:creationId xmlns:a16="http://schemas.microsoft.com/office/drawing/2014/main" id="{983115DD-B805-914E-882F-B48DE27B2255}"/>
              </a:ext>
            </a:extLst>
          </p:cNvPr>
          <p:cNvSpPr txBox="1"/>
          <p:nvPr/>
        </p:nvSpPr>
        <p:spPr>
          <a:xfrm>
            <a:off x="3416009" y="4087368"/>
            <a:ext cx="1444752" cy="369332"/>
          </a:xfrm>
          <a:prstGeom prst="rect">
            <a:avLst/>
          </a:prstGeom>
          <a:noFill/>
        </p:spPr>
        <p:txBody>
          <a:bodyPr wrap="square" rtlCol="0">
            <a:spAutoFit/>
          </a:bodyPr>
          <a:lstStyle/>
          <a:p>
            <a:pPr algn="ctr"/>
            <a:r>
              <a:rPr lang="en-US" sz="1800" b="1" dirty="0"/>
              <a:t>Target</a:t>
            </a:r>
          </a:p>
        </p:txBody>
      </p:sp>
      <p:sp>
        <p:nvSpPr>
          <p:cNvPr id="48" name="TextBox 47">
            <a:extLst>
              <a:ext uri="{FF2B5EF4-FFF2-40B4-BE49-F238E27FC236}">
                <a16:creationId xmlns:a16="http://schemas.microsoft.com/office/drawing/2014/main" id="{A5C76DEC-679D-9649-B8E3-3682586B0D81}"/>
              </a:ext>
            </a:extLst>
          </p:cNvPr>
          <p:cNvSpPr txBox="1"/>
          <p:nvPr/>
        </p:nvSpPr>
        <p:spPr>
          <a:xfrm>
            <a:off x="11979175" y="4454163"/>
            <a:ext cx="492443" cy="369332"/>
          </a:xfrm>
          <a:prstGeom prst="rect">
            <a:avLst/>
          </a:prstGeom>
          <a:noFill/>
        </p:spPr>
        <p:txBody>
          <a:bodyPr wrap="none" rtlCol="0">
            <a:spAutoFit/>
          </a:bodyPr>
          <a:lstStyle/>
          <a:p>
            <a:r>
              <a:rPr lang="en-US" sz="1800" dirty="0"/>
              <a:t>1st</a:t>
            </a:r>
          </a:p>
        </p:txBody>
      </p:sp>
      <p:sp>
        <p:nvSpPr>
          <p:cNvPr id="52" name="TextBox 51">
            <a:extLst>
              <a:ext uri="{FF2B5EF4-FFF2-40B4-BE49-F238E27FC236}">
                <a16:creationId xmlns:a16="http://schemas.microsoft.com/office/drawing/2014/main" id="{6D5FB69C-271E-0D41-B8AE-2F239B6CA358}"/>
              </a:ext>
            </a:extLst>
          </p:cNvPr>
          <p:cNvSpPr txBox="1"/>
          <p:nvPr/>
        </p:nvSpPr>
        <p:spPr>
          <a:xfrm>
            <a:off x="15178842" y="2508043"/>
            <a:ext cx="543739" cy="369332"/>
          </a:xfrm>
          <a:prstGeom prst="rect">
            <a:avLst/>
          </a:prstGeom>
          <a:noFill/>
        </p:spPr>
        <p:txBody>
          <a:bodyPr wrap="none" rtlCol="0">
            <a:spAutoFit/>
          </a:bodyPr>
          <a:lstStyle/>
          <a:p>
            <a:r>
              <a:rPr lang="en-US" sz="1800" dirty="0"/>
              <a:t>last</a:t>
            </a:r>
          </a:p>
        </p:txBody>
      </p:sp>
    </p:spTree>
    <p:extLst>
      <p:ext uri="{BB962C8B-B14F-4D97-AF65-F5344CB8AC3E}">
        <p14:creationId xmlns:p14="http://schemas.microsoft.com/office/powerpoint/2010/main" val="3648300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1F4A83-31C6-CB48-8556-1EF65E433627}"/>
              </a:ext>
            </a:extLst>
          </p:cNvPr>
          <p:cNvSpPr>
            <a:spLocks noGrp="1"/>
          </p:cNvSpPr>
          <p:nvPr>
            <p:ph type="title"/>
          </p:nvPr>
        </p:nvSpPr>
        <p:spPr/>
        <p:txBody>
          <a:bodyPr/>
          <a:lstStyle/>
          <a:p>
            <a:r>
              <a:rPr lang="en-US" dirty="0"/>
              <a:t>Vector Representation</a:t>
            </a:r>
          </a:p>
        </p:txBody>
      </p:sp>
      <p:sp>
        <p:nvSpPr>
          <p:cNvPr id="10" name="Content Placeholder 9">
            <a:extLst>
              <a:ext uri="{FF2B5EF4-FFF2-40B4-BE49-F238E27FC236}">
                <a16:creationId xmlns:a16="http://schemas.microsoft.com/office/drawing/2014/main" id="{C3B2F99E-7A7E-094A-BF4A-43687878606D}"/>
              </a:ext>
            </a:extLst>
          </p:cNvPr>
          <p:cNvSpPr>
            <a:spLocks noGrp="1"/>
          </p:cNvSpPr>
          <p:nvPr>
            <p:ph idx="1"/>
          </p:nvPr>
        </p:nvSpPr>
        <p:spPr>
          <a:xfrm>
            <a:off x="726439" y="7347784"/>
            <a:ext cx="16596361" cy="1725079"/>
          </a:xfrm>
        </p:spPr>
        <p:txBody>
          <a:bodyPr/>
          <a:lstStyle/>
          <a:p>
            <a:r>
              <a:rPr lang="en-US" dirty="0"/>
              <a:t>Each item can be represented by a series of “feature” vectors</a:t>
            </a:r>
          </a:p>
          <a:p>
            <a:r>
              <a:rPr lang="en-US" dirty="0"/>
              <a:t>The numbers are scalers</a:t>
            </a:r>
          </a:p>
        </p:txBody>
      </p:sp>
      <p:sp>
        <p:nvSpPr>
          <p:cNvPr id="6" name="Slide Number Placeholder 5">
            <a:extLst>
              <a:ext uri="{FF2B5EF4-FFF2-40B4-BE49-F238E27FC236}">
                <a16:creationId xmlns:a16="http://schemas.microsoft.com/office/drawing/2014/main" id="{623336C0-7A13-2149-8D2D-CA5B82FDC201}"/>
              </a:ext>
            </a:extLst>
          </p:cNvPr>
          <p:cNvSpPr>
            <a:spLocks noGrp="1"/>
          </p:cNvSpPr>
          <p:nvPr>
            <p:ph type="sldNum" sz="quarter" idx="12"/>
          </p:nvPr>
        </p:nvSpPr>
        <p:spPr/>
        <p:txBody>
          <a:bodyPr/>
          <a:lstStyle/>
          <a:p>
            <a:fld id="{3310D8EA-3107-4873-B9AB-DD7D3E79053A}" type="slidenum">
              <a:rPr lang="en-US" smtClean="0"/>
              <a:t>15</a:t>
            </a:fld>
            <a:endParaRPr lang="en-US"/>
          </a:p>
        </p:txBody>
      </p:sp>
      <p:sp>
        <p:nvSpPr>
          <p:cNvPr id="11" name="Double Bracket 10">
            <a:extLst>
              <a:ext uri="{FF2B5EF4-FFF2-40B4-BE49-F238E27FC236}">
                <a16:creationId xmlns:a16="http://schemas.microsoft.com/office/drawing/2014/main" id="{C9B0F3B8-B80D-8044-8AA8-1C6535759CC4}"/>
              </a:ext>
            </a:extLst>
          </p:cNvPr>
          <p:cNvSpPr/>
          <p:nvPr/>
        </p:nvSpPr>
        <p:spPr>
          <a:xfrm>
            <a:off x="2165336" y="3294250"/>
            <a:ext cx="1709949" cy="2069860"/>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2" name="TextBox 11">
            <a:extLst>
              <a:ext uri="{FF2B5EF4-FFF2-40B4-BE49-F238E27FC236}">
                <a16:creationId xmlns:a16="http://schemas.microsoft.com/office/drawing/2014/main" id="{4844D059-58F2-7E43-BD36-69AB750D849D}"/>
              </a:ext>
            </a:extLst>
          </p:cNvPr>
          <p:cNvSpPr txBox="1"/>
          <p:nvPr/>
        </p:nvSpPr>
        <p:spPr>
          <a:xfrm>
            <a:off x="2165336" y="3570395"/>
            <a:ext cx="1709949" cy="1569917"/>
          </a:xfrm>
          <a:prstGeom prst="rect">
            <a:avLst/>
          </a:prstGeom>
          <a:noFill/>
        </p:spPr>
        <p:txBody>
          <a:bodyPr wrap="square" rtlCol="0">
            <a:spAutoFit/>
          </a:bodyPr>
          <a:lstStyle/>
          <a:p>
            <a:pPr algn="ctr"/>
            <a:r>
              <a:rPr lang="en-US" sz="4801" dirty="0"/>
              <a:t>x=8</a:t>
            </a:r>
          </a:p>
          <a:p>
            <a:pPr algn="ctr"/>
            <a:r>
              <a:rPr lang="en-US" sz="4801" dirty="0"/>
              <a:t>y=10</a:t>
            </a:r>
          </a:p>
        </p:txBody>
      </p:sp>
      <p:sp>
        <p:nvSpPr>
          <p:cNvPr id="13" name="Double Bracket 12">
            <a:extLst>
              <a:ext uri="{FF2B5EF4-FFF2-40B4-BE49-F238E27FC236}">
                <a16:creationId xmlns:a16="http://schemas.microsoft.com/office/drawing/2014/main" id="{18FFE7A4-DACB-F545-93C8-AF3AE1741E0F}"/>
              </a:ext>
            </a:extLst>
          </p:cNvPr>
          <p:cNvSpPr/>
          <p:nvPr/>
        </p:nvSpPr>
        <p:spPr>
          <a:xfrm>
            <a:off x="6285192" y="3386498"/>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 name="TextBox 13">
            <a:extLst>
              <a:ext uri="{FF2B5EF4-FFF2-40B4-BE49-F238E27FC236}">
                <a16:creationId xmlns:a16="http://schemas.microsoft.com/office/drawing/2014/main" id="{EA0C46B1-48A6-5A40-A0F8-3AD9A8CAC1B1}"/>
              </a:ext>
            </a:extLst>
          </p:cNvPr>
          <p:cNvSpPr txBox="1"/>
          <p:nvPr/>
        </p:nvSpPr>
        <p:spPr>
          <a:xfrm>
            <a:off x="5933498" y="3547466"/>
            <a:ext cx="1709949" cy="1569917"/>
          </a:xfrm>
          <a:prstGeom prst="rect">
            <a:avLst/>
          </a:prstGeom>
          <a:noFill/>
        </p:spPr>
        <p:txBody>
          <a:bodyPr wrap="square" rtlCol="0">
            <a:spAutoFit/>
          </a:bodyPr>
          <a:lstStyle/>
          <a:p>
            <a:pPr algn="ctr"/>
            <a:r>
              <a:rPr lang="en-US" sz="4801" dirty="0"/>
              <a:t>16</a:t>
            </a:r>
          </a:p>
          <a:p>
            <a:pPr algn="ctr"/>
            <a:r>
              <a:rPr lang="en-US" sz="4801" dirty="0"/>
              <a:t>16</a:t>
            </a:r>
          </a:p>
        </p:txBody>
      </p:sp>
      <p:sp>
        <p:nvSpPr>
          <p:cNvPr id="15" name="Double Bracket 14">
            <a:extLst>
              <a:ext uri="{FF2B5EF4-FFF2-40B4-BE49-F238E27FC236}">
                <a16:creationId xmlns:a16="http://schemas.microsoft.com/office/drawing/2014/main" id="{910A5289-BB16-D443-A66C-E0A73B6EE8BF}"/>
              </a:ext>
            </a:extLst>
          </p:cNvPr>
          <p:cNvSpPr/>
          <p:nvPr/>
        </p:nvSpPr>
        <p:spPr>
          <a:xfrm>
            <a:off x="7754817" y="3405104"/>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6" name="TextBox 15">
            <a:extLst>
              <a:ext uri="{FF2B5EF4-FFF2-40B4-BE49-F238E27FC236}">
                <a16:creationId xmlns:a16="http://schemas.microsoft.com/office/drawing/2014/main" id="{64F97DAA-71D7-304D-A0F3-8B7F092552A8}"/>
              </a:ext>
            </a:extLst>
          </p:cNvPr>
          <p:cNvSpPr txBox="1"/>
          <p:nvPr/>
        </p:nvSpPr>
        <p:spPr>
          <a:xfrm>
            <a:off x="7458808" y="3570395"/>
            <a:ext cx="1709949" cy="1569917"/>
          </a:xfrm>
          <a:prstGeom prst="rect">
            <a:avLst/>
          </a:prstGeom>
          <a:noFill/>
        </p:spPr>
        <p:txBody>
          <a:bodyPr wrap="square" rtlCol="0">
            <a:spAutoFit/>
          </a:bodyPr>
          <a:lstStyle/>
          <a:p>
            <a:pPr algn="ctr"/>
            <a:r>
              <a:rPr lang="en-US" sz="4801" dirty="0"/>
              <a:t>8</a:t>
            </a:r>
          </a:p>
          <a:p>
            <a:pPr algn="ctr"/>
            <a:r>
              <a:rPr lang="en-US" sz="4801" dirty="0"/>
              <a:t>6</a:t>
            </a:r>
          </a:p>
        </p:txBody>
      </p:sp>
      <p:sp>
        <p:nvSpPr>
          <p:cNvPr id="17" name="Double Bracket 16">
            <a:extLst>
              <a:ext uri="{FF2B5EF4-FFF2-40B4-BE49-F238E27FC236}">
                <a16:creationId xmlns:a16="http://schemas.microsoft.com/office/drawing/2014/main" id="{212A781E-8A30-B34F-A18E-6939FA27B7F1}"/>
              </a:ext>
            </a:extLst>
          </p:cNvPr>
          <p:cNvSpPr/>
          <p:nvPr/>
        </p:nvSpPr>
        <p:spPr>
          <a:xfrm>
            <a:off x="9128041" y="3422467"/>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TextBox 17">
            <a:extLst>
              <a:ext uri="{FF2B5EF4-FFF2-40B4-BE49-F238E27FC236}">
                <a16:creationId xmlns:a16="http://schemas.microsoft.com/office/drawing/2014/main" id="{749C593B-3E0A-CA4B-8A60-809BCB8A8EFD}"/>
              </a:ext>
            </a:extLst>
          </p:cNvPr>
          <p:cNvSpPr txBox="1"/>
          <p:nvPr/>
        </p:nvSpPr>
        <p:spPr>
          <a:xfrm>
            <a:off x="9425047" y="3570395"/>
            <a:ext cx="592016" cy="1569917"/>
          </a:xfrm>
          <a:prstGeom prst="rect">
            <a:avLst/>
          </a:prstGeom>
          <a:noFill/>
        </p:spPr>
        <p:txBody>
          <a:bodyPr wrap="square" rtlCol="0">
            <a:spAutoFit/>
          </a:bodyPr>
          <a:lstStyle/>
          <a:p>
            <a:pPr algn="ctr"/>
            <a:r>
              <a:rPr lang="en-US" sz="4801" dirty="0"/>
              <a:t>4</a:t>
            </a:r>
          </a:p>
          <a:p>
            <a:pPr algn="ctr"/>
            <a:r>
              <a:rPr lang="en-US" sz="4801" dirty="0"/>
              <a:t>3</a:t>
            </a:r>
          </a:p>
        </p:txBody>
      </p:sp>
      <p:sp>
        <p:nvSpPr>
          <p:cNvPr id="19" name="Double Bracket 18">
            <a:extLst>
              <a:ext uri="{FF2B5EF4-FFF2-40B4-BE49-F238E27FC236}">
                <a16:creationId xmlns:a16="http://schemas.microsoft.com/office/drawing/2014/main" id="{34A0C451-20F1-E34C-AF8B-1FD41D41D658}"/>
              </a:ext>
            </a:extLst>
          </p:cNvPr>
          <p:cNvSpPr/>
          <p:nvPr/>
        </p:nvSpPr>
        <p:spPr>
          <a:xfrm>
            <a:off x="10512989" y="3405104"/>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0" name="TextBox 19">
            <a:extLst>
              <a:ext uri="{FF2B5EF4-FFF2-40B4-BE49-F238E27FC236}">
                <a16:creationId xmlns:a16="http://schemas.microsoft.com/office/drawing/2014/main" id="{922CE761-F858-3041-A19E-1E34C3216E6C}"/>
              </a:ext>
            </a:extLst>
          </p:cNvPr>
          <p:cNvSpPr txBox="1"/>
          <p:nvPr/>
        </p:nvSpPr>
        <p:spPr>
          <a:xfrm>
            <a:off x="10775948" y="3565187"/>
            <a:ext cx="592016" cy="1569917"/>
          </a:xfrm>
          <a:prstGeom prst="rect">
            <a:avLst/>
          </a:prstGeom>
          <a:noFill/>
        </p:spPr>
        <p:txBody>
          <a:bodyPr wrap="square" rtlCol="0">
            <a:spAutoFit/>
          </a:bodyPr>
          <a:lstStyle/>
          <a:p>
            <a:pPr algn="ctr"/>
            <a:r>
              <a:rPr lang="en-US" sz="4801" dirty="0">
                <a:solidFill>
                  <a:srgbClr val="008770"/>
                </a:solidFill>
              </a:rPr>
              <a:t>7</a:t>
            </a:r>
          </a:p>
          <a:p>
            <a:pPr algn="ctr"/>
            <a:r>
              <a:rPr lang="en-US" sz="4801" dirty="0">
                <a:solidFill>
                  <a:srgbClr val="008770"/>
                </a:solidFill>
              </a:rPr>
              <a:t>9</a:t>
            </a:r>
          </a:p>
        </p:txBody>
      </p:sp>
      <p:sp>
        <p:nvSpPr>
          <p:cNvPr id="21" name="Double Bracket 20">
            <a:extLst>
              <a:ext uri="{FF2B5EF4-FFF2-40B4-BE49-F238E27FC236}">
                <a16:creationId xmlns:a16="http://schemas.microsoft.com/office/drawing/2014/main" id="{402B65D8-6649-0244-964C-5F2AD5B735E9}"/>
              </a:ext>
            </a:extLst>
          </p:cNvPr>
          <p:cNvSpPr/>
          <p:nvPr/>
        </p:nvSpPr>
        <p:spPr>
          <a:xfrm>
            <a:off x="11886213" y="3398875"/>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2" name="TextBox 21">
            <a:extLst>
              <a:ext uri="{FF2B5EF4-FFF2-40B4-BE49-F238E27FC236}">
                <a16:creationId xmlns:a16="http://schemas.microsoft.com/office/drawing/2014/main" id="{84FE2E63-EEEE-6E48-B716-E53E9497932D}"/>
              </a:ext>
            </a:extLst>
          </p:cNvPr>
          <p:cNvSpPr txBox="1"/>
          <p:nvPr/>
        </p:nvSpPr>
        <p:spPr>
          <a:xfrm>
            <a:off x="12149171" y="3558960"/>
            <a:ext cx="854974" cy="1569917"/>
          </a:xfrm>
          <a:prstGeom prst="rect">
            <a:avLst/>
          </a:prstGeom>
          <a:noFill/>
        </p:spPr>
        <p:txBody>
          <a:bodyPr wrap="square" rtlCol="0">
            <a:spAutoFit/>
          </a:bodyPr>
          <a:lstStyle/>
          <a:p>
            <a:pPr algn="ctr"/>
            <a:r>
              <a:rPr lang="en-US" sz="4801" dirty="0"/>
              <a:t>-4</a:t>
            </a:r>
          </a:p>
          <a:p>
            <a:pPr algn="ctr"/>
            <a:r>
              <a:rPr lang="en-US" sz="4801" dirty="0"/>
              <a:t>6</a:t>
            </a:r>
          </a:p>
        </p:txBody>
      </p:sp>
      <p:sp>
        <p:nvSpPr>
          <p:cNvPr id="23" name="Double Bracket 22">
            <a:extLst>
              <a:ext uri="{FF2B5EF4-FFF2-40B4-BE49-F238E27FC236}">
                <a16:creationId xmlns:a16="http://schemas.microsoft.com/office/drawing/2014/main" id="{F72AB582-877B-F34F-971C-31DD91EBB4FE}"/>
              </a:ext>
            </a:extLst>
          </p:cNvPr>
          <p:cNvSpPr/>
          <p:nvPr/>
        </p:nvSpPr>
        <p:spPr>
          <a:xfrm>
            <a:off x="13355838" y="3445659"/>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4" name="TextBox 23">
            <a:extLst>
              <a:ext uri="{FF2B5EF4-FFF2-40B4-BE49-F238E27FC236}">
                <a16:creationId xmlns:a16="http://schemas.microsoft.com/office/drawing/2014/main" id="{E962BB9B-E54C-8E44-A082-A7E4E95B08DB}"/>
              </a:ext>
            </a:extLst>
          </p:cNvPr>
          <p:cNvSpPr txBox="1"/>
          <p:nvPr/>
        </p:nvSpPr>
        <p:spPr>
          <a:xfrm>
            <a:off x="13618796" y="3605743"/>
            <a:ext cx="854974" cy="1569917"/>
          </a:xfrm>
          <a:prstGeom prst="rect">
            <a:avLst/>
          </a:prstGeom>
          <a:noFill/>
        </p:spPr>
        <p:txBody>
          <a:bodyPr wrap="square" rtlCol="0">
            <a:spAutoFit/>
          </a:bodyPr>
          <a:lstStyle/>
          <a:p>
            <a:pPr algn="ctr"/>
            <a:r>
              <a:rPr lang="en-US" sz="4801" dirty="0"/>
              <a:t>-4</a:t>
            </a:r>
          </a:p>
          <a:p>
            <a:pPr algn="ctr"/>
            <a:r>
              <a:rPr lang="en-US" sz="4801" dirty="0"/>
              <a:t>6</a:t>
            </a:r>
          </a:p>
        </p:txBody>
      </p:sp>
      <p:sp>
        <p:nvSpPr>
          <p:cNvPr id="25" name="Double Bracket 24">
            <a:extLst>
              <a:ext uri="{FF2B5EF4-FFF2-40B4-BE49-F238E27FC236}">
                <a16:creationId xmlns:a16="http://schemas.microsoft.com/office/drawing/2014/main" id="{A448907E-8820-924C-9E9E-F306BB9DB806}"/>
              </a:ext>
            </a:extLst>
          </p:cNvPr>
          <p:cNvSpPr/>
          <p:nvPr/>
        </p:nvSpPr>
        <p:spPr>
          <a:xfrm>
            <a:off x="14644384" y="3457254"/>
            <a:ext cx="1812275"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6" name="TextBox 25">
            <a:extLst>
              <a:ext uri="{FF2B5EF4-FFF2-40B4-BE49-F238E27FC236}">
                <a16:creationId xmlns:a16="http://schemas.microsoft.com/office/drawing/2014/main" id="{26F78CD0-6606-4845-A518-9608AA93D8E7}"/>
              </a:ext>
            </a:extLst>
          </p:cNvPr>
          <p:cNvSpPr txBox="1"/>
          <p:nvPr/>
        </p:nvSpPr>
        <p:spPr>
          <a:xfrm>
            <a:off x="14729061" y="3587759"/>
            <a:ext cx="1384948" cy="1569917"/>
          </a:xfrm>
          <a:prstGeom prst="rect">
            <a:avLst/>
          </a:prstGeom>
          <a:noFill/>
        </p:spPr>
        <p:txBody>
          <a:bodyPr wrap="square" rtlCol="0">
            <a:spAutoFit/>
          </a:bodyPr>
          <a:lstStyle/>
          <a:p>
            <a:pPr algn="ctr"/>
            <a:r>
              <a:rPr lang="en-US" sz="4801" dirty="0">
                <a:solidFill>
                  <a:srgbClr val="FF0000"/>
                </a:solidFill>
              </a:rPr>
              <a:t>-12</a:t>
            </a:r>
          </a:p>
          <a:p>
            <a:pPr algn="ctr"/>
            <a:r>
              <a:rPr lang="en-US" sz="4801" dirty="0">
                <a:solidFill>
                  <a:srgbClr val="FF0000"/>
                </a:solidFill>
              </a:rPr>
              <a:t>-8</a:t>
            </a:r>
          </a:p>
        </p:txBody>
      </p:sp>
      <p:sp>
        <p:nvSpPr>
          <p:cNvPr id="27" name="TextBox 26">
            <a:extLst>
              <a:ext uri="{FF2B5EF4-FFF2-40B4-BE49-F238E27FC236}">
                <a16:creationId xmlns:a16="http://schemas.microsoft.com/office/drawing/2014/main" id="{8CB2CB8F-BC89-144D-9EA3-8B5629A67E7C}"/>
              </a:ext>
            </a:extLst>
          </p:cNvPr>
          <p:cNvSpPr txBox="1"/>
          <p:nvPr/>
        </p:nvSpPr>
        <p:spPr>
          <a:xfrm>
            <a:off x="2165336" y="5640254"/>
            <a:ext cx="1444752" cy="646331"/>
          </a:xfrm>
          <a:prstGeom prst="rect">
            <a:avLst/>
          </a:prstGeom>
          <a:noFill/>
        </p:spPr>
        <p:txBody>
          <a:bodyPr wrap="square" rtlCol="0">
            <a:spAutoFit/>
          </a:bodyPr>
          <a:lstStyle/>
          <a:p>
            <a:pPr algn="ctr"/>
            <a:r>
              <a:rPr lang="en-US" sz="1800" b="1" dirty="0"/>
              <a:t>Target Vector</a:t>
            </a:r>
          </a:p>
        </p:txBody>
      </p:sp>
      <p:sp>
        <p:nvSpPr>
          <p:cNvPr id="28" name="TextBox 27">
            <a:extLst>
              <a:ext uri="{FF2B5EF4-FFF2-40B4-BE49-F238E27FC236}">
                <a16:creationId xmlns:a16="http://schemas.microsoft.com/office/drawing/2014/main" id="{3C5D8054-6D6D-CE48-A676-A1EC29DC28B1}"/>
              </a:ext>
            </a:extLst>
          </p:cNvPr>
          <p:cNvSpPr txBox="1"/>
          <p:nvPr/>
        </p:nvSpPr>
        <p:spPr>
          <a:xfrm>
            <a:off x="9938651" y="5927638"/>
            <a:ext cx="2210520" cy="646331"/>
          </a:xfrm>
          <a:prstGeom prst="rect">
            <a:avLst/>
          </a:prstGeom>
          <a:noFill/>
        </p:spPr>
        <p:txBody>
          <a:bodyPr wrap="square" rtlCol="0">
            <a:spAutoFit/>
          </a:bodyPr>
          <a:lstStyle/>
          <a:p>
            <a:pPr algn="ctr"/>
            <a:r>
              <a:rPr lang="en-US" sz="1800" b="1" dirty="0"/>
              <a:t>Population Vectors</a:t>
            </a:r>
          </a:p>
        </p:txBody>
      </p:sp>
    </p:spTree>
    <p:extLst>
      <p:ext uri="{BB962C8B-B14F-4D97-AF65-F5344CB8AC3E}">
        <p14:creationId xmlns:p14="http://schemas.microsoft.com/office/powerpoint/2010/main" val="406369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7EF01F-5593-1E4A-B11A-8C1D0056A6EE}"/>
              </a:ext>
            </a:extLst>
          </p:cNvPr>
          <p:cNvSpPr>
            <a:spLocks noGrp="1"/>
          </p:cNvSpPr>
          <p:nvPr>
            <p:ph type="title"/>
          </p:nvPr>
        </p:nvSpPr>
        <p:spPr/>
        <p:txBody>
          <a:bodyPr/>
          <a:lstStyle/>
          <a:p>
            <a:r>
              <a:rPr lang="en-US" dirty="0"/>
              <a:t>Graph to Vector</a:t>
            </a:r>
          </a:p>
        </p:txBody>
      </p:sp>
      <p:sp>
        <p:nvSpPr>
          <p:cNvPr id="10" name="Content Placeholder 9">
            <a:extLst>
              <a:ext uri="{FF2B5EF4-FFF2-40B4-BE49-F238E27FC236}">
                <a16:creationId xmlns:a16="http://schemas.microsoft.com/office/drawing/2014/main" id="{F2F5798F-1649-8141-838F-318EE65C191B}"/>
              </a:ext>
            </a:extLst>
          </p:cNvPr>
          <p:cNvSpPr>
            <a:spLocks noGrp="1"/>
          </p:cNvSpPr>
          <p:nvPr>
            <p:ph idx="1"/>
          </p:nvPr>
        </p:nvSpPr>
        <p:spPr>
          <a:xfrm>
            <a:off x="713677" y="7503939"/>
            <a:ext cx="16596361" cy="1198732"/>
          </a:xfrm>
        </p:spPr>
        <p:txBody>
          <a:bodyPr/>
          <a:lstStyle/>
          <a:p>
            <a:pPr marL="0" indent="0">
              <a:buNone/>
            </a:pPr>
            <a:r>
              <a:rPr lang="en-US" dirty="0"/>
              <a:t>Features should represent both the </a:t>
            </a:r>
            <a:r>
              <a:rPr lang="en-US" b="1" dirty="0"/>
              <a:t>properties</a:t>
            </a:r>
            <a:r>
              <a:rPr lang="en-US" dirty="0"/>
              <a:t> and </a:t>
            </a:r>
            <a:r>
              <a:rPr lang="en-US" b="1" dirty="0"/>
              <a:t>structure</a:t>
            </a:r>
            <a:r>
              <a:rPr lang="en-US" dirty="0"/>
              <a:t> of your customer’s graph</a:t>
            </a:r>
          </a:p>
        </p:txBody>
      </p:sp>
      <p:sp>
        <p:nvSpPr>
          <p:cNvPr id="6" name="Slide Number Placeholder 5">
            <a:extLst>
              <a:ext uri="{FF2B5EF4-FFF2-40B4-BE49-F238E27FC236}">
                <a16:creationId xmlns:a16="http://schemas.microsoft.com/office/drawing/2014/main" id="{6DC0FF07-790C-524A-BB5A-18613B794BC8}"/>
              </a:ext>
            </a:extLst>
          </p:cNvPr>
          <p:cNvSpPr>
            <a:spLocks noGrp="1"/>
          </p:cNvSpPr>
          <p:nvPr>
            <p:ph type="sldNum" sz="quarter" idx="12"/>
          </p:nvPr>
        </p:nvSpPr>
        <p:spPr/>
        <p:txBody>
          <a:bodyPr/>
          <a:lstStyle/>
          <a:p>
            <a:fld id="{3310D8EA-3107-4873-B9AB-DD7D3E79053A}" type="slidenum">
              <a:rPr lang="en-US" smtClean="0"/>
              <a:t>16</a:t>
            </a:fld>
            <a:endParaRPr lang="en-US"/>
          </a:p>
        </p:txBody>
      </p:sp>
      <p:sp>
        <p:nvSpPr>
          <p:cNvPr id="11" name="Oval 10">
            <a:extLst>
              <a:ext uri="{FF2B5EF4-FFF2-40B4-BE49-F238E27FC236}">
                <a16:creationId xmlns:a16="http://schemas.microsoft.com/office/drawing/2014/main" id="{BFA85941-20C1-B54D-AE91-A03335E7F91F}"/>
              </a:ext>
            </a:extLst>
          </p:cNvPr>
          <p:cNvSpPr/>
          <p:nvPr/>
        </p:nvSpPr>
        <p:spPr>
          <a:xfrm>
            <a:off x="2738708" y="290811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2" name="Oval 11">
            <a:extLst>
              <a:ext uri="{FF2B5EF4-FFF2-40B4-BE49-F238E27FC236}">
                <a16:creationId xmlns:a16="http://schemas.microsoft.com/office/drawing/2014/main" id="{F2F35F8F-140A-644D-A6C0-3EF5E6CC242E}"/>
              </a:ext>
            </a:extLst>
          </p:cNvPr>
          <p:cNvSpPr/>
          <p:nvPr/>
        </p:nvSpPr>
        <p:spPr>
          <a:xfrm>
            <a:off x="2329313"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3" name="TextBox 12">
            <a:extLst>
              <a:ext uri="{FF2B5EF4-FFF2-40B4-BE49-F238E27FC236}">
                <a16:creationId xmlns:a16="http://schemas.microsoft.com/office/drawing/2014/main" id="{CC8D441B-3F32-5E4E-8710-4F6CAE99A248}"/>
              </a:ext>
            </a:extLst>
          </p:cNvPr>
          <p:cNvSpPr txBox="1"/>
          <p:nvPr/>
        </p:nvSpPr>
        <p:spPr>
          <a:xfrm>
            <a:off x="1482500" y="1847686"/>
            <a:ext cx="2844048" cy="954107"/>
          </a:xfrm>
          <a:prstGeom prst="rect">
            <a:avLst/>
          </a:prstGeom>
          <a:noFill/>
        </p:spPr>
        <p:txBody>
          <a:bodyPr wrap="none" rtlCol="0">
            <a:spAutoFit/>
          </a:bodyPr>
          <a:lstStyle/>
          <a:p>
            <a:pPr algn="ctr"/>
            <a:r>
              <a:rPr lang="en-US" sz="2800" dirty="0"/>
              <a:t>Target</a:t>
            </a:r>
            <a:br>
              <a:rPr lang="en-US" sz="2800" dirty="0"/>
            </a:br>
            <a:r>
              <a:rPr lang="en-US" sz="2800" dirty="0"/>
              <a:t>Customer Graph</a:t>
            </a:r>
          </a:p>
        </p:txBody>
      </p:sp>
      <p:cxnSp>
        <p:nvCxnSpPr>
          <p:cNvPr id="14" name="Straight Arrow Connector 13">
            <a:extLst>
              <a:ext uri="{FF2B5EF4-FFF2-40B4-BE49-F238E27FC236}">
                <a16:creationId xmlns:a16="http://schemas.microsoft.com/office/drawing/2014/main" id="{7BEACABD-4B54-8749-B178-5C6D89135843}"/>
              </a:ext>
            </a:extLst>
          </p:cNvPr>
          <p:cNvCxnSpPr>
            <a:stCxn id="11" idx="3"/>
            <a:endCxn id="12" idx="0"/>
          </p:cNvCxnSpPr>
          <p:nvPr/>
        </p:nvCxnSpPr>
        <p:spPr>
          <a:xfrm flipH="1">
            <a:off x="2519894" y="3185257"/>
            <a:ext cx="27463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ADC1A8B-1E59-4F43-9E58-0BA5F08C9CC2}"/>
              </a:ext>
            </a:extLst>
          </p:cNvPr>
          <p:cNvSpPr/>
          <p:nvPr/>
        </p:nvSpPr>
        <p:spPr>
          <a:xfrm>
            <a:off x="3249274"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6" name="Straight Arrow Connector 15">
            <a:extLst>
              <a:ext uri="{FF2B5EF4-FFF2-40B4-BE49-F238E27FC236}">
                <a16:creationId xmlns:a16="http://schemas.microsoft.com/office/drawing/2014/main" id="{97B57D51-A921-8648-B4F7-B55DC489EEAE}"/>
              </a:ext>
            </a:extLst>
          </p:cNvPr>
          <p:cNvCxnSpPr>
            <a:cxnSpLocks/>
            <a:stCxn id="11" idx="5"/>
            <a:endCxn id="15" idx="0"/>
          </p:cNvCxnSpPr>
          <p:nvPr/>
        </p:nvCxnSpPr>
        <p:spPr>
          <a:xfrm>
            <a:off x="3064050" y="3185257"/>
            <a:ext cx="37580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B61F823-3F4B-3940-89EF-4F209F556DFB}"/>
              </a:ext>
            </a:extLst>
          </p:cNvPr>
          <p:cNvSpPr/>
          <p:nvPr/>
        </p:nvSpPr>
        <p:spPr>
          <a:xfrm>
            <a:off x="1949655" y="470072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 name="Oval 17">
            <a:extLst>
              <a:ext uri="{FF2B5EF4-FFF2-40B4-BE49-F238E27FC236}">
                <a16:creationId xmlns:a16="http://schemas.microsoft.com/office/drawing/2014/main" id="{EFDC511A-3C2E-0646-B551-212659ECBF8B}"/>
              </a:ext>
            </a:extLst>
          </p:cNvPr>
          <p:cNvSpPr/>
          <p:nvPr/>
        </p:nvSpPr>
        <p:spPr>
          <a:xfrm>
            <a:off x="1493407"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9" name="Straight Arrow Connector 18">
            <a:extLst>
              <a:ext uri="{FF2B5EF4-FFF2-40B4-BE49-F238E27FC236}">
                <a16:creationId xmlns:a16="http://schemas.microsoft.com/office/drawing/2014/main" id="{D363A9E3-D2AD-624B-B642-A03E10939027}"/>
              </a:ext>
            </a:extLst>
          </p:cNvPr>
          <p:cNvCxnSpPr>
            <a:stCxn id="17" idx="3"/>
            <a:endCxn id="18" idx="0"/>
          </p:cNvCxnSpPr>
          <p:nvPr/>
        </p:nvCxnSpPr>
        <p:spPr>
          <a:xfrm flipH="1">
            <a:off x="1683987"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0F19729-4661-AB42-9D1F-3CF7C6A23FA4}"/>
              </a:ext>
            </a:extLst>
          </p:cNvPr>
          <p:cNvSpPr/>
          <p:nvPr/>
        </p:nvSpPr>
        <p:spPr>
          <a:xfrm>
            <a:off x="2413368"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1" name="Straight Arrow Connector 20">
            <a:extLst>
              <a:ext uri="{FF2B5EF4-FFF2-40B4-BE49-F238E27FC236}">
                <a16:creationId xmlns:a16="http://schemas.microsoft.com/office/drawing/2014/main" id="{520C5FB8-F226-2C4A-B6F6-617EAA2EA834}"/>
              </a:ext>
            </a:extLst>
          </p:cNvPr>
          <p:cNvCxnSpPr>
            <a:cxnSpLocks/>
            <a:stCxn id="12" idx="4"/>
            <a:endCxn id="20" idx="0"/>
          </p:cNvCxnSpPr>
          <p:nvPr/>
        </p:nvCxnSpPr>
        <p:spPr>
          <a:xfrm>
            <a:off x="2519893" y="4176297"/>
            <a:ext cx="84055" cy="13175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8244E1-B9EE-8A42-B5DD-7196BEDA56B8}"/>
              </a:ext>
            </a:extLst>
          </p:cNvPr>
          <p:cNvCxnSpPr>
            <a:cxnSpLocks/>
            <a:stCxn id="12" idx="3"/>
            <a:endCxn id="17" idx="0"/>
          </p:cNvCxnSpPr>
          <p:nvPr/>
        </p:nvCxnSpPr>
        <p:spPr>
          <a:xfrm flipH="1">
            <a:off x="2140235" y="4128747"/>
            <a:ext cx="244898"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082E1C5-550C-E64C-AAB0-C009A64D0E0A}"/>
              </a:ext>
            </a:extLst>
          </p:cNvPr>
          <p:cNvSpPr/>
          <p:nvPr/>
        </p:nvSpPr>
        <p:spPr>
          <a:xfrm>
            <a:off x="3658669" y="470072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4" name="Oval 23">
            <a:extLst>
              <a:ext uri="{FF2B5EF4-FFF2-40B4-BE49-F238E27FC236}">
                <a16:creationId xmlns:a16="http://schemas.microsoft.com/office/drawing/2014/main" id="{814726DA-4791-E742-9BE4-3DB1C1FA2F96}"/>
              </a:ext>
            </a:extLst>
          </p:cNvPr>
          <p:cNvSpPr/>
          <p:nvPr/>
        </p:nvSpPr>
        <p:spPr>
          <a:xfrm>
            <a:off x="3202421" y="549388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5" name="Straight Arrow Connector 24">
            <a:extLst>
              <a:ext uri="{FF2B5EF4-FFF2-40B4-BE49-F238E27FC236}">
                <a16:creationId xmlns:a16="http://schemas.microsoft.com/office/drawing/2014/main" id="{BC1DB935-F80A-714D-A3DA-2C9F024201AB}"/>
              </a:ext>
            </a:extLst>
          </p:cNvPr>
          <p:cNvCxnSpPr>
            <a:stCxn id="23" idx="3"/>
            <a:endCxn id="24" idx="0"/>
          </p:cNvCxnSpPr>
          <p:nvPr/>
        </p:nvCxnSpPr>
        <p:spPr>
          <a:xfrm flipH="1">
            <a:off x="3393002"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DC21DFC-4649-7C4D-B080-533F8793001D}"/>
              </a:ext>
            </a:extLst>
          </p:cNvPr>
          <p:cNvSpPr/>
          <p:nvPr/>
        </p:nvSpPr>
        <p:spPr>
          <a:xfrm>
            <a:off x="4242780" y="5513123"/>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7" name="Straight Arrow Connector 26">
            <a:extLst>
              <a:ext uri="{FF2B5EF4-FFF2-40B4-BE49-F238E27FC236}">
                <a16:creationId xmlns:a16="http://schemas.microsoft.com/office/drawing/2014/main" id="{09EB08E2-0210-354C-B081-8F67263131D0}"/>
              </a:ext>
            </a:extLst>
          </p:cNvPr>
          <p:cNvCxnSpPr>
            <a:cxnSpLocks/>
            <a:stCxn id="23" idx="5"/>
            <a:endCxn id="26" idx="0"/>
          </p:cNvCxnSpPr>
          <p:nvPr/>
        </p:nvCxnSpPr>
        <p:spPr>
          <a:xfrm>
            <a:off x="3984009" y="4977867"/>
            <a:ext cx="449351" cy="5352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E45B039-002B-D845-84DB-F8AFBC6D961F}"/>
              </a:ext>
            </a:extLst>
          </p:cNvPr>
          <p:cNvCxnSpPr>
            <a:cxnSpLocks/>
            <a:stCxn id="15" idx="5"/>
            <a:endCxn id="23" idx="0"/>
          </p:cNvCxnSpPr>
          <p:nvPr/>
        </p:nvCxnSpPr>
        <p:spPr>
          <a:xfrm>
            <a:off x="3574615" y="4128747"/>
            <a:ext cx="274635"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041A978-38BF-194F-91AD-56CD4FB9DBC0}"/>
              </a:ext>
            </a:extLst>
          </p:cNvPr>
          <p:cNvSpPr/>
          <p:nvPr/>
        </p:nvSpPr>
        <p:spPr>
          <a:xfrm>
            <a:off x="2793026" y="4681227"/>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30" name="Straight Arrow Connector 29">
            <a:extLst>
              <a:ext uri="{FF2B5EF4-FFF2-40B4-BE49-F238E27FC236}">
                <a16:creationId xmlns:a16="http://schemas.microsoft.com/office/drawing/2014/main" id="{8BB50B6B-17CA-C44D-B0A4-8C6AF3CD0803}"/>
              </a:ext>
            </a:extLst>
          </p:cNvPr>
          <p:cNvCxnSpPr>
            <a:cxnSpLocks/>
            <a:stCxn id="15" idx="3"/>
            <a:endCxn id="29" idx="0"/>
          </p:cNvCxnSpPr>
          <p:nvPr/>
        </p:nvCxnSpPr>
        <p:spPr>
          <a:xfrm flipH="1">
            <a:off x="2983607" y="4128747"/>
            <a:ext cx="321487" cy="552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81DC5D-D38B-7E44-B71F-85911D3D2B1E}"/>
              </a:ext>
            </a:extLst>
          </p:cNvPr>
          <p:cNvSpPr txBox="1"/>
          <p:nvPr/>
        </p:nvSpPr>
        <p:spPr>
          <a:xfrm>
            <a:off x="3709375" y="3788247"/>
            <a:ext cx="1426994" cy="408253"/>
          </a:xfrm>
          <a:prstGeom prst="rect">
            <a:avLst/>
          </a:prstGeom>
          <a:noFill/>
        </p:spPr>
        <p:txBody>
          <a:bodyPr wrap="none" rtlCol="0">
            <a:spAutoFit/>
          </a:bodyPr>
          <a:lstStyle/>
          <a:p>
            <a:r>
              <a:rPr lang="en-US" sz="2053" dirty="0"/>
              <a:t>Purchases</a:t>
            </a:r>
          </a:p>
        </p:txBody>
      </p:sp>
      <p:sp>
        <p:nvSpPr>
          <p:cNvPr id="32" name="TextBox 31">
            <a:extLst>
              <a:ext uri="{FF2B5EF4-FFF2-40B4-BE49-F238E27FC236}">
                <a16:creationId xmlns:a16="http://schemas.microsoft.com/office/drawing/2014/main" id="{36F9B764-F908-9746-A921-889643E30E5D}"/>
              </a:ext>
            </a:extLst>
          </p:cNvPr>
          <p:cNvSpPr txBox="1"/>
          <p:nvPr/>
        </p:nvSpPr>
        <p:spPr>
          <a:xfrm>
            <a:off x="469290" y="6070461"/>
            <a:ext cx="1879041" cy="408253"/>
          </a:xfrm>
          <a:prstGeom prst="rect">
            <a:avLst/>
          </a:prstGeom>
          <a:noFill/>
        </p:spPr>
        <p:txBody>
          <a:bodyPr wrap="none" rtlCol="0">
            <a:spAutoFit/>
          </a:bodyPr>
          <a:lstStyle/>
          <a:p>
            <a:r>
              <a:rPr lang="en-US" sz="2053" dirty="0"/>
              <a:t>Demographics</a:t>
            </a:r>
          </a:p>
        </p:txBody>
      </p:sp>
      <p:sp>
        <p:nvSpPr>
          <p:cNvPr id="33" name="Left Bracket 32">
            <a:extLst>
              <a:ext uri="{FF2B5EF4-FFF2-40B4-BE49-F238E27FC236}">
                <a16:creationId xmlns:a16="http://schemas.microsoft.com/office/drawing/2014/main" id="{84FA8CC1-AE3B-D04C-9812-CEE993090948}"/>
              </a:ext>
            </a:extLst>
          </p:cNvPr>
          <p:cNvSpPr/>
          <p:nvPr/>
        </p:nvSpPr>
        <p:spPr>
          <a:xfrm>
            <a:off x="7043339" y="2859691"/>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34" name="Left Bracket 33">
            <a:extLst>
              <a:ext uri="{FF2B5EF4-FFF2-40B4-BE49-F238E27FC236}">
                <a16:creationId xmlns:a16="http://schemas.microsoft.com/office/drawing/2014/main" id="{50611415-B85A-E940-944F-86CAA00701F3}"/>
              </a:ext>
            </a:extLst>
          </p:cNvPr>
          <p:cNvSpPr/>
          <p:nvPr/>
        </p:nvSpPr>
        <p:spPr>
          <a:xfrm flipH="1">
            <a:off x="8655838" y="2859691"/>
            <a:ext cx="658215"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35" name="TextBox 34">
            <a:extLst>
              <a:ext uri="{FF2B5EF4-FFF2-40B4-BE49-F238E27FC236}">
                <a16:creationId xmlns:a16="http://schemas.microsoft.com/office/drawing/2014/main" id="{206B03AB-EDB2-9144-B64F-D9F237059506}"/>
              </a:ext>
            </a:extLst>
          </p:cNvPr>
          <p:cNvSpPr txBox="1"/>
          <p:nvPr/>
        </p:nvSpPr>
        <p:spPr>
          <a:xfrm>
            <a:off x="6736844" y="2015539"/>
            <a:ext cx="2892138" cy="638316"/>
          </a:xfrm>
          <a:prstGeom prst="rect">
            <a:avLst/>
          </a:prstGeom>
          <a:noFill/>
        </p:spPr>
        <p:txBody>
          <a:bodyPr wrap="none" rtlCol="0">
            <a:spAutoFit/>
          </a:bodyPr>
          <a:lstStyle/>
          <a:p>
            <a:r>
              <a:rPr lang="en-US" sz="3548" dirty="0"/>
              <a:t>Key Features</a:t>
            </a:r>
          </a:p>
        </p:txBody>
      </p:sp>
      <p:sp>
        <p:nvSpPr>
          <p:cNvPr id="36" name="TextBox 35">
            <a:extLst>
              <a:ext uri="{FF2B5EF4-FFF2-40B4-BE49-F238E27FC236}">
                <a16:creationId xmlns:a16="http://schemas.microsoft.com/office/drawing/2014/main" id="{4AB0EFB2-1DC5-9C43-B1A0-461AD6D4DF7E}"/>
              </a:ext>
            </a:extLst>
          </p:cNvPr>
          <p:cNvSpPr txBox="1"/>
          <p:nvPr/>
        </p:nvSpPr>
        <p:spPr>
          <a:xfrm>
            <a:off x="7135624" y="2980563"/>
            <a:ext cx="2178429" cy="3613297"/>
          </a:xfrm>
          <a:prstGeom prst="rect">
            <a:avLst/>
          </a:prstGeom>
          <a:noFill/>
        </p:spPr>
        <p:txBody>
          <a:bodyPr wrap="square" rtlCol="0">
            <a:spAutoFit/>
          </a:bodyPr>
          <a:lstStyle/>
          <a:p>
            <a:r>
              <a:rPr lang="en-US" sz="1760" dirty="0" err="1"/>
              <a:t>Gender_Code</a:t>
            </a:r>
            <a:endParaRPr lang="en-US" sz="1760" dirty="0"/>
          </a:p>
          <a:p>
            <a:r>
              <a:rPr lang="en-US" sz="1760" dirty="0"/>
              <a:t>Age</a:t>
            </a:r>
          </a:p>
          <a:p>
            <a:r>
              <a:rPr lang="en-US" sz="1760" dirty="0" err="1"/>
              <a:t>Rural_Urban_Score</a:t>
            </a:r>
            <a:endParaRPr lang="en-US" sz="1760" dirty="0"/>
          </a:p>
          <a:p>
            <a:r>
              <a:rPr lang="en-US" sz="1760" dirty="0" err="1"/>
              <a:t>LTR_Score</a:t>
            </a:r>
            <a:endParaRPr lang="en-US" sz="1760" dirty="0"/>
          </a:p>
          <a:p>
            <a:r>
              <a:rPr lang="en-US" sz="1760" dirty="0"/>
              <a:t>Lifetime_Value</a:t>
            </a:r>
          </a:p>
          <a:p>
            <a:r>
              <a:rPr lang="en-US" sz="1760" dirty="0"/>
              <a:t>CohortCode1</a:t>
            </a:r>
          </a:p>
          <a:p>
            <a:r>
              <a:rPr lang="en-US" sz="1760" dirty="0"/>
              <a:t>CohortCode2</a:t>
            </a:r>
          </a:p>
          <a:p>
            <a:r>
              <a:rPr lang="en-US" sz="1760" dirty="0"/>
              <a:t>ProductGroup1</a:t>
            </a:r>
          </a:p>
          <a:p>
            <a:r>
              <a:rPr lang="en-US" sz="1760" dirty="0"/>
              <a:t>ProductGroup2</a:t>
            </a:r>
          </a:p>
          <a:p>
            <a:r>
              <a:rPr lang="en-US" sz="1760" dirty="0"/>
              <a:t>ProductGroup3</a:t>
            </a:r>
          </a:p>
          <a:p>
            <a:endParaRPr lang="en-US" sz="1760" dirty="0"/>
          </a:p>
          <a:p>
            <a:r>
              <a:rPr lang="en-US" sz="1760" dirty="0"/>
              <a:t>…200…features</a:t>
            </a:r>
          </a:p>
          <a:p>
            <a:endParaRPr lang="en-US" sz="1760" dirty="0"/>
          </a:p>
        </p:txBody>
      </p:sp>
      <p:sp>
        <p:nvSpPr>
          <p:cNvPr id="37" name="TextBox 36">
            <a:extLst>
              <a:ext uri="{FF2B5EF4-FFF2-40B4-BE49-F238E27FC236}">
                <a16:creationId xmlns:a16="http://schemas.microsoft.com/office/drawing/2014/main" id="{907D7DE2-BD39-DB49-8E11-0602E8C9AEA1}"/>
              </a:ext>
            </a:extLst>
          </p:cNvPr>
          <p:cNvSpPr txBox="1"/>
          <p:nvPr/>
        </p:nvSpPr>
        <p:spPr>
          <a:xfrm>
            <a:off x="987139" y="4639316"/>
            <a:ext cx="728084" cy="408253"/>
          </a:xfrm>
          <a:prstGeom prst="rect">
            <a:avLst/>
          </a:prstGeom>
          <a:noFill/>
        </p:spPr>
        <p:txBody>
          <a:bodyPr wrap="none" rtlCol="0">
            <a:spAutoFit/>
          </a:bodyPr>
          <a:lstStyle/>
          <a:p>
            <a:r>
              <a:rPr lang="en-US" sz="2053" dirty="0"/>
              <a:t>NPS</a:t>
            </a:r>
          </a:p>
        </p:txBody>
      </p:sp>
      <p:sp>
        <p:nvSpPr>
          <p:cNvPr id="38" name="TextBox 37">
            <a:extLst>
              <a:ext uri="{FF2B5EF4-FFF2-40B4-BE49-F238E27FC236}">
                <a16:creationId xmlns:a16="http://schemas.microsoft.com/office/drawing/2014/main" id="{DCD0D7CA-034C-4746-B6B3-CED5CF13A78A}"/>
              </a:ext>
            </a:extLst>
          </p:cNvPr>
          <p:cNvSpPr txBox="1"/>
          <p:nvPr/>
        </p:nvSpPr>
        <p:spPr>
          <a:xfrm>
            <a:off x="3390206" y="6068045"/>
            <a:ext cx="2375971" cy="408253"/>
          </a:xfrm>
          <a:prstGeom prst="rect">
            <a:avLst/>
          </a:prstGeom>
          <a:noFill/>
        </p:spPr>
        <p:txBody>
          <a:bodyPr wrap="none" rtlCol="0">
            <a:spAutoFit/>
          </a:bodyPr>
          <a:lstStyle/>
          <a:p>
            <a:r>
              <a:rPr lang="en-US" sz="2053" dirty="0"/>
              <a:t>Recommendations</a:t>
            </a:r>
          </a:p>
        </p:txBody>
      </p:sp>
      <p:sp>
        <p:nvSpPr>
          <p:cNvPr id="39" name="Right Arrow 38">
            <a:extLst>
              <a:ext uri="{FF2B5EF4-FFF2-40B4-BE49-F238E27FC236}">
                <a16:creationId xmlns:a16="http://schemas.microsoft.com/office/drawing/2014/main" id="{34725931-8822-DF46-8F5C-1EBE347DBFB4}"/>
              </a:ext>
            </a:extLst>
          </p:cNvPr>
          <p:cNvSpPr/>
          <p:nvPr/>
        </p:nvSpPr>
        <p:spPr>
          <a:xfrm>
            <a:off x="5413918" y="4230839"/>
            <a:ext cx="1421001" cy="766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Extract</a:t>
            </a:r>
          </a:p>
        </p:txBody>
      </p:sp>
      <p:sp>
        <p:nvSpPr>
          <p:cNvPr id="40" name="Left Bracket 39">
            <a:extLst>
              <a:ext uri="{FF2B5EF4-FFF2-40B4-BE49-F238E27FC236}">
                <a16:creationId xmlns:a16="http://schemas.microsoft.com/office/drawing/2014/main" id="{F851DFA4-ECB5-4D43-9C40-CC74E21A6F72}"/>
              </a:ext>
            </a:extLst>
          </p:cNvPr>
          <p:cNvSpPr/>
          <p:nvPr/>
        </p:nvSpPr>
        <p:spPr>
          <a:xfrm>
            <a:off x="11281573" y="2711753"/>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1" name="Left Bracket 40">
            <a:extLst>
              <a:ext uri="{FF2B5EF4-FFF2-40B4-BE49-F238E27FC236}">
                <a16:creationId xmlns:a16="http://schemas.microsoft.com/office/drawing/2014/main" id="{AF986379-FD0F-F042-9A39-65B445DFEFAB}"/>
              </a:ext>
            </a:extLst>
          </p:cNvPr>
          <p:cNvSpPr/>
          <p:nvPr/>
        </p:nvSpPr>
        <p:spPr>
          <a:xfrm flipH="1">
            <a:off x="12510879" y="2733047"/>
            <a:ext cx="658215"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2" name="TextBox 41">
            <a:extLst>
              <a:ext uri="{FF2B5EF4-FFF2-40B4-BE49-F238E27FC236}">
                <a16:creationId xmlns:a16="http://schemas.microsoft.com/office/drawing/2014/main" id="{9417F109-3AD0-5B4D-BA60-DAB0CDD9089D}"/>
              </a:ext>
            </a:extLst>
          </p:cNvPr>
          <p:cNvSpPr txBox="1"/>
          <p:nvPr/>
        </p:nvSpPr>
        <p:spPr>
          <a:xfrm>
            <a:off x="11373858" y="2832625"/>
            <a:ext cx="1795236" cy="3613297"/>
          </a:xfrm>
          <a:prstGeom prst="rect">
            <a:avLst/>
          </a:prstGeom>
          <a:noFill/>
        </p:spPr>
        <p:txBody>
          <a:bodyPr wrap="square" rtlCol="0">
            <a:spAutoFit/>
          </a:bodyPr>
          <a:lstStyle/>
          <a:p>
            <a:pPr algn="r"/>
            <a:r>
              <a:rPr lang="en-US" sz="1760" dirty="0"/>
              <a:t>1</a:t>
            </a:r>
          </a:p>
          <a:p>
            <a:pPr algn="r"/>
            <a:r>
              <a:rPr lang="en-US" sz="1760" dirty="0"/>
              <a:t>47</a:t>
            </a:r>
          </a:p>
          <a:p>
            <a:pPr algn="r"/>
            <a:r>
              <a:rPr lang="en-US" sz="1760" dirty="0"/>
              <a:t>4</a:t>
            </a:r>
          </a:p>
          <a:p>
            <a:pPr algn="r"/>
            <a:r>
              <a:rPr lang="en-US" sz="1760" dirty="0"/>
              <a:t>8</a:t>
            </a:r>
          </a:p>
          <a:p>
            <a:pPr algn="r"/>
            <a:r>
              <a:rPr lang="en-US" sz="1760" dirty="0"/>
              <a:t>9</a:t>
            </a:r>
          </a:p>
          <a:p>
            <a:pPr algn="r"/>
            <a:r>
              <a:rPr lang="en-US" sz="1760" dirty="0"/>
              <a:t>2</a:t>
            </a:r>
          </a:p>
          <a:p>
            <a:pPr algn="r"/>
            <a:r>
              <a:rPr lang="en-US" sz="1760" dirty="0"/>
              <a:t>8</a:t>
            </a:r>
          </a:p>
          <a:p>
            <a:pPr algn="r"/>
            <a:r>
              <a:rPr lang="en-US" sz="1760" dirty="0"/>
              <a:t>18</a:t>
            </a:r>
          </a:p>
          <a:p>
            <a:pPr algn="r"/>
            <a:r>
              <a:rPr lang="en-US" sz="1760" dirty="0"/>
              <a:t>13</a:t>
            </a:r>
          </a:p>
          <a:p>
            <a:pPr algn="r"/>
            <a:r>
              <a:rPr lang="en-US" sz="1760" dirty="0"/>
              <a:t>67</a:t>
            </a:r>
          </a:p>
          <a:p>
            <a:pPr algn="r"/>
            <a:endParaRPr lang="en-US" sz="1760" dirty="0"/>
          </a:p>
          <a:p>
            <a:pPr algn="r"/>
            <a:r>
              <a:rPr lang="en-US" sz="1760" dirty="0"/>
              <a:t>…200…integers</a:t>
            </a:r>
          </a:p>
          <a:p>
            <a:pPr algn="r"/>
            <a:endParaRPr lang="en-US" sz="1760" dirty="0"/>
          </a:p>
        </p:txBody>
      </p:sp>
      <p:sp>
        <p:nvSpPr>
          <p:cNvPr id="43" name="TextBox 42">
            <a:extLst>
              <a:ext uri="{FF2B5EF4-FFF2-40B4-BE49-F238E27FC236}">
                <a16:creationId xmlns:a16="http://schemas.microsoft.com/office/drawing/2014/main" id="{064B2938-C66C-3043-8CCF-57A0C9833FCD}"/>
              </a:ext>
            </a:extLst>
          </p:cNvPr>
          <p:cNvSpPr txBox="1"/>
          <p:nvPr/>
        </p:nvSpPr>
        <p:spPr>
          <a:xfrm>
            <a:off x="10038925" y="2040157"/>
            <a:ext cx="4691221" cy="638316"/>
          </a:xfrm>
          <a:prstGeom prst="rect">
            <a:avLst/>
          </a:prstGeom>
          <a:noFill/>
        </p:spPr>
        <p:txBody>
          <a:bodyPr wrap="none" rtlCol="0">
            <a:spAutoFit/>
          </a:bodyPr>
          <a:lstStyle/>
          <a:p>
            <a:r>
              <a:rPr lang="en-US" sz="3548" dirty="0"/>
              <a:t>Vector Representation</a:t>
            </a:r>
          </a:p>
        </p:txBody>
      </p:sp>
      <p:sp>
        <p:nvSpPr>
          <p:cNvPr id="44" name="Right Arrow 43">
            <a:extLst>
              <a:ext uri="{FF2B5EF4-FFF2-40B4-BE49-F238E27FC236}">
                <a16:creationId xmlns:a16="http://schemas.microsoft.com/office/drawing/2014/main" id="{C0F3684F-9776-014D-B6C7-3B9ACAF81DDD}"/>
              </a:ext>
            </a:extLst>
          </p:cNvPr>
          <p:cNvSpPr/>
          <p:nvPr/>
        </p:nvSpPr>
        <p:spPr>
          <a:xfrm>
            <a:off x="9463733" y="4169392"/>
            <a:ext cx="1645556" cy="766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Convert</a:t>
            </a:r>
          </a:p>
        </p:txBody>
      </p:sp>
    </p:spTree>
    <p:extLst>
      <p:ext uri="{BB962C8B-B14F-4D97-AF65-F5344CB8AC3E}">
        <p14:creationId xmlns:p14="http://schemas.microsoft.com/office/powerpoint/2010/main" val="60826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2229-454D-B148-B207-C318A87FA816}"/>
              </a:ext>
            </a:extLst>
          </p:cNvPr>
          <p:cNvSpPr>
            <a:spLocks noGrp="1"/>
          </p:cNvSpPr>
          <p:nvPr>
            <p:ph type="title"/>
          </p:nvPr>
        </p:nvSpPr>
        <p:spPr/>
        <p:txBody>
          <a:bodyPr/>
          <a:lstStyle/>
          <a:p>
            <a:r>
              <a:rPr lang="en-US" dirty="0"/>
              <a:t>Example: Customer Similarity</a:t>
            </a:r>
          </a:p>
        </p:txBody>
      </p:sp>
      <p:sp>
        <p:nvSpPr>
          <p:cNvPr id="7" name="Slide Number Placeholder 6">
            <a:extLst>
              <a:ext uri="{FF2B5EF4-FFF2-40B4-BE49-F238E27FC236}">
                <a16:creationId xmlns:a16="http://schemas.microsoft.com/office/drawing/2014/main" id="{8414905B-909A-7A49-86E5-D95E0F62EA8B}"/>
              </a:ext>
            </a:extLst>
          </p:cNvPr>
          <p:cNvSpPr>
            <a:spLocks noGrp="1"/>
          </p:cNvSpPr>
          <p:nvPr>
            <p:ph type="sldNum" sz="quarter" idx="12"/>
          </p:nvPr>
        </p:nvSpPr>
        <p:spPr>
          <a:xfrm>
            <a:off x="13520503" y="9341412"/>
            <a:ext cx="4023360" cy="535517"/>
          </a:xfrm>
        </p:spPr>
        <p:txBody>
          <a:bodyPr/>
          <a:lstStyle/>
          <a:p>
            <a:fld id="{FD896C86-A606-5748-A901-4EDEEDDFB7C7}" type="slidenum">
              <a:rPr lang="en-US" smtClean="0"/>
              <a:t>17</a:t>
            </a:fld>
            <a:endParaRPr lang="en-US"/>
          </a:p>
        </p:txBody>
      </p:sp>
      <p:sp>
        <p:nvSpPr>
          <p:cNvPr id="6" name="TextBox 5">
            <a:extLst>
              <a:ext uri="{FF2B5EF4-FFF2-40B4-BE49-F238E27FC236}">
                <a16:creationId xmlns:a16="http://schemas.microsoft.com/office/drawing/2014/main" id="{E9992130-5DBD-F744-B456-E0FBC78612E4}"/>
              </a:ext>
            </a:extLst>
          </p:cNvPr>
          <p:cNvSpPr txBox="1"/>
          <p:nvPr/>
        </p:nvSpPr>
        <p:spPr>
          <a:xfrm>
            <a:off x="782473" y="7087827"/>
            <a:ext cx="15607111" cy="1938992"/>
          </a:xfrm>
          <a:prstGeom prst="rect">
            <a:avLst/>
          </a:prstGeom>
          <a:noFill/>
        </p:spPr>
        <p:txBody>
          <a:bodyPr wrap="square" rtlCol="0">
            <a:spAutoFit/>
          </a:bodyPr>
          <a:lstStyle/>
          <a:p>
            <a:pPr marL="419110" indent="-419110">
              <a:buFont typeface="Arial" panose="020B0604020202020204" pitchFamily="34" charset="0"/>
              <a:buChar char="•"/>
            </a:pPr>
            <a:r>
              <a:rPr lang="en-US" sz="2000" dirty="0"/>
              <a:t>Graph </a:t>
            </a:r>
            <a:r>
              <a:rPr lang="en-US" sz="2000" b="1" dirty="0"/>
              <a:t>Similarity</a:t>
            </a:r>
            <a:r>
              <a:rPr lang="en-US" sz="2000" dirty="0"/>
              <a:t> algorithms allows graph databases to quickly compare current items with many other items</a:t>
            </a:r>
          </a:p>
          <a:p>
            <a:pPr marL="419110" indent="-419110">
              <a:buFont typeface="Arial" panose="020B0604020202020204" pitchFamily="34" charset="0"/>
              <a:buChar char="•"/>
            </a:pPr>
            <a:r>
              <a:rPr lang="en-US" sz="2000" dirty="0"/>
              <a:t>For any given customer, we can use a fast, in-memory similarity algorithm to compare the key features of any patients to a larger population</a:t>
            </a:r>
          </a:p>
          <a:p>
            <a:pPr marL="419110" indent="-419110">
              <a:buFont typeface="Arial" panose="020B0604020202020204" pitchFamily="34" charset="0"/>
              <a:buChar char="•"/>
            </a:pPr>
            <a:r>
              <a:rPr lang="en-US" sz="2000" dirty="0"/>
              <a:t>Cohort codes can be </a:t>
            </a:r>
            <a:r>
              <a:rPr lang="en-US" sz="2000" b="1" dirty="0"/>
              <a:t>pre-calculated</a:t>
            </a:r>
            <a:r>
              <a:rPr lang="en-US" sz="2000" dirty="0"/>
              <a:t> to quickly narrow the sample population to a smaller group</a:t>
            </a:r>
          </a:p>
          <a:p>
            <a:pPr marL="419110" indent="-419110">
              <a:buFont typeface="Arial" panose="020B0604020202020204" pitchFamily="34" charset="0"/>
              <a:buChar char="•"/>
            </a:pPr>
            <a:r>
              <a:rPr lang="en-US" sz="2000" dirty="0"/>
              <a:t>This calculation is considered a “embarrassingly parallel” query and could be accelerated by adding more nodes to a cluster</a:t>
            </a:r>
          </a:p>
          <a:p>
            <a:pPr marL="419110" indent="-419110">
              <a:buFont typeface="Arial" panose="020B0604020202020204" pitchFamily="34" charset="0"/>
              <a:buChar char="•"/>
            </a:pPr>
            <a:r>
              <a:rPr lang="en-US" sz="2000" dirty="0"/>
              <a:t>Specialized graph hardware such as GPUs and FPGAs can dramatically accelerate these calculations</a:t>
            </a:r>
          </a:p>
        </p:txBody>
      </p:sp>
      <p:sp>
        <p:nvSpPr>
          <p:cNvPr id="42" name="TextBox 41">
            <a:extLst>
              <a:ext uri="{FF2B5EF4-FFF2-40B4-BE49-F238E27FC236}">
                <a16:creationId xmlns:a16="http://schemas.microsoft.com/office/drawing/2014/main" id="{2E63BE9C-FC44-3645-A6AF-026ADCAB95E5}"/>
              </a:ext>
            </a:extLst>
          </p:cNvPr>
          <p:cNvSpPr txBox="1"/>
          <p:nvPr/>
        </p:nvSpPr>
        <p:spPr>
          <a:xfrm>
            <a:off x="782473" y="2069097"/>
            <a:ext cx="4967770" cy="638316"/>
          </a:xfrm>
          <a:prstGeom prst="rect">
            <a:avLst/>
          </a:prstGeom>
          <a:noFill/>
        </p:spPr>
        <p:txBody>
          <a:bodyPr wrap="none" rtlCol="0">
            <a:spAutoFit/>
          </a:bodyPr>
          <a:lstStyle/>
          <a:p>
            <a:r>
              <a:rPr lang="en-US" sz="3548" dirty="0"/>
              <a:t>Target Customer Vector</a:t>
            </a:r>
          </a:p>
        </p:txBody>
      </p:sp>
      <p:sp>
        <p:nvSpPr>
          <p:cNvPr id="47" name="Left Bracket 46">
            <a:extLst>
              <a:ext uri="{FF2B5EF4-FFF2-40B4-BE49-F238E27FC236}">
                <a16:creationId xmlns:a16="http://schemas.microsoft.com/office/drawing/2014/main" id="{A849CC5F-4101-434C-8554-8F3912A31AB3}"/>
              </a:ext>
            </a:extLst>
          </p:cNvPr>
          <p:cNvSpPr/>
          <p:nvPr/>
        </p:nvSpPr>
        <p:spPr>
          <a:xfrm>
            <a:off x="8954999" y="2683679"/>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8" name="Left Bracket 47">
            <a:extLst>
              <a:ext uri="{FF2B5EF4-FFF2-40B4-BE49-F238E27FC236}">
                <a16:creationId xmlns:a16="http://schemas.microsoft.com/office/drawing/2014/main" id="{2F1A059F-7B60-7948-A3EA-BD1F6A8FA857}"/>
              </a:ext>
            </a:extLst>
          </p:cNvPr>
          <p:cNvSpPr/>
          <p:nvPr/>
        </p:nvSpPr>
        <p:spPr>
          <a:xfrm flipH="1">
            <a:off x="9545557" y="2674079"/>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9" name="TextBox 48">
            <a:extLst>
              <a:ext uri="{FF2B5EF4-FFF2-40B4-BE49-F238E27FC236}">
                <a16:creationId xmlns:a16="http://schemas.microsoft.com/office/drawing/2014/main" id="{4E56E977-44D6-1041-A83C-BC90AA2FB2D3}"/>
              </a:ext>
            </a:extLst>
          </p:cNvPr>
          <p:cNvSpPr txBox="1"/>
          <p:nvPr/>
        </p:nvSpPr>
        <p:spPr>
          <a:xfrm>
            <a:off x="9195606" y="2709421"/>
            <a:ext cx="460603" cy="3613297"/>
          </a:xfrm>
          <a:prstGeom prst="rect">
            <a:avLst/>
          </a:prstGeom>
          <a:noFill/>
        </p:spPr>
        <p:txBody>
          <a:bodyPr wrap="square" rtlCol="0">
            <a:spAutoFit/>
          </a:bodyPr>
          <a:lstStyle/>
          <a:p>
            <a:pPr algn="r"/>
            <a:r>
              <a:rPr lang="en-US" sz="1760" dirty="0"/>
              <a:t>0</a:t>
            </a:r>
          </a:p>
          <a:p>
            <a:pPr algn="r"/>
            <a:r>
              <a:rPr lang="en-US" sz="1760" dirty="0"/>
              <a:t>43</a:t>
            </a:r>
          </a:p>
          <a:p>
            <a:pPr algn="r"/>
            <a:r>
              <a:rPr lang="en-US" sz="1760" dirty="0"/>
              <a:t>2</a:t>
            </a:r>
          </a:p>
          <a:p>
            <a:pPr algn="r"/>
            <a:r>
              <a:rPr lang="en-US" sz="1760" dirty="0"/>
              <a:t>137</a:t>
            </a:r>
          </a:p>
          <a:p>
            <a:pPr algn="r"/>
            <a:r>
              <a:rPr lang="en-US" sz="1760" dirty="0"/>
              <a:t>1</a:t>
            </a:r>
          </a:p>
          <a:p>
            <a:pPr algn="r"/>
            <a:r>
              <a:rPr lang="en-US" sz="1760" dirty="0"/>
              <a:t>8</a:t>
            </a:r>
          </a:p>
          <a:p>
            <a:pPr algn="r"/>
            <a:r>
              <a:rPr lang="en-US" sz="1760" dirty="0"/>
              <a:t>18</a:t>
            </a:r>
          </a:p>
          <a:p>
            <a:pPr algn="r"/>
            <a:r>
              <a:rPr lang="en-US" sz="1760" dirty="0"/>
              <a:t>13</a:t>
            </a:r>
          </a:p>
          <a:p>
            <a:pPr algn="r"/>
            <a:r>
              <a:rPr lang="en-US" sz="1760" dirty="0"/>
              <a:t>67</a:t>
            </a:r>
          </a:p>
          <a:p>
            <a:pPr algn="r"/>
            <a:r>
              <a:rPr lang="en-US" sz="1760" dirty="0"/>
              <a:t>…</a:t>
            </a:r>
          </a:p>
          <a:p>
            <a:pPr algn="r"/>
            <a:r>
              <a:rPr lang="en-US" sz="1760" dirty="0"/>
              <a:t>…</a:t>
            </a:r>
          </a:p>
          <a:p>
            <a:pPr algn="r"/>
            <a:r>
              <a:rPr lang="en-US" sz="1760" dirty="0"/>
              <a:t>…</a:t>
            </a:r>
          </a:p>
        </p:txBody>
      </p:sp>
      <p:sp>
        <p:nvSpPr>
          <p:cNvPr id="50" name="Left Bracket 49">
            <a:extLst>
              <a:ext uri="{FF2B5EF4-FFF2-40B4-BE49-F238E27FC236}">
                <a16:creationId xmlns:a16="http://schemas.microsoft.com/office/drawing/2014/main" id="{6ECB6BEE-AF47-CA42-9EBE-106CA7D8353F}"/>
              </a:ext>
            </a:extLst>
          </p:cNvPr>
          <p:cNvSpPr/>
          <p:nvPr/>
        </p:nvSpPr>
        <p:spPr>
          <a:xfrm>
            <a:off x="10722828" y="2680709"/>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1" name="Left Bracket 50">
            <a:extLst>
              <a:ext uri="{FF2B5EF4-FFF2-40B4-BE49-F238E27FC236}">
                <a16:creationId xmlns:a16="http://schemas.microsoft.com/office/drawing/2014/main" id="{221F2C6B-EEB9-6B44-B895-C89298A27613}"/>
              </a:ext>
            </a:extLst>
          </p:cNvPr>
          <p:cNvSpPr/>
          <p:nvPr/>
        </p:nvSpPr>
        <p:spPr>
          <a:xfrm flipH="1">
            <a:off x="11272989" y="2687732"/>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2" name="TextBox 51">
            <a:extLst>
              <a:ext uri="{FF2B5EF4-FFF2-40B4-BE49-F238E27FC236}">
                <a16:creationId xmlns:a16="http://schemas.microsoft.com/office/drawing/2014/main" id="{E819482D-8529-604C-98F1-18952857ED8D}"/>
              </a:ext>
            </a:extLst>
          </p:cNvPr>
          <p:cNvSpPr txBox="1"/>
          <p:nvPr/>
        </p:nvSpPr>
        <p:spPr>
          <a:xfrm>
            <a:off x="10768673" y="2722243"/>
            <a:ext cx="694725" cy="3613297"/>
          </a:xfrm>
          <a:prstGeom prst="rect">
            <a:avLst/>
          </a:prstGeom>
          <a:noFill/>
        </p:spPr>
        <p:txBody>
          <a:bodyPr wrap="square" rtlCol="0">
            <a:spAutoFit/>
          </a:bodyPr>
          <a:lstStyle/>
          <a:p>
            <a:pPr algn="r"/>
            <a:r>
              <a:rPr lang="en-US" sz="1760" dirty="0"/>
              <a:t>1</a:t>
            </a:r>
          </a:p>
          <a:p>
            <a:pPr algn="r"/>
            <a:r>
              <a:rPr lang="en-US" sz="1760" dirty="0"/>
              <a:t>45</a:t>
            </a:r>
          </a:p>
          <a:p>
            <a:pPr algn="r"/>
            <a:r>
              <a:rPr lang="en-US" sz="1760" dirty="0"/>
              <a:t>4</a:t>
            </a:r>
          </a:p>
          <a:p>
            <a:pPr algn="r"/>
            <a:r>
              <a:rPr lang="en-US" sz="1760" dirty="0"/>
              <a:t>8</a:t>
            </a:r>
          </a:p>
          <a:p>
            <a:pPr algn="r"/>
            <a:r>
              <a:rPr lang="en-US" sz="1760" dirty="0"/>
              <a:t>9</a:t>
            </a:r>
          </a:p>
          <a:p>
            <a:pPr algn="r"/>
            <a:r>
              <a:rPr lang="en-US" sz="1760" dirty="0"/>
              <a:t>3</a:t>
            </a:r>
          </a:p>
          <a:p>
            <a:pPr algn="r"/>
            <a:r>
              <a:rPr lang="en-US" sz="1760" dirty="0"/>
              <a:t>8</a:t>
            </a:r>
          </a:p>
          <a:p>
            <a:pPr algn="r"/>
            <a:r>
              <a:rPr lang="en-US" sz="1760" dirty="0"/>
              <a:t>15</a:t>
            </a:r>
          </a:p>
          <a:p>
            <a:pPr algn="r"/>
            <a:r>
              <a:rPr lang="en-US" sz="1760" dirty="0"/>
              <a:t>13</a:t>
            </a:r>
          </a:p>
          <a:p>
            <a:pPr algn="r"/>
            <a:r>
              <a:rPr lang="en-US" sz="1760" dirty="0"/>
              <a:t>45</a:t>
            </a:r>
          </a:p>
          <a:p>
            <a:pPr algn="r"/>
            <a:r>
              <a:rPr lang="en-US" sz="1760" dirty="0"/>
              <a:t>…</a:t>
            </a:r>
          </a:p>
          <a:p>
            <a:pPr algn="r"/>
            <a:r>
              <a:rPr lang="en-US" sz="1760" dirty="0"/>
              <a:t>…</a:t>
            </a:r>
          </a:p>
          <a:p>
            <a:pPr algn="r"/>
            <a:r>
              <a:rPr lang="en-US" sz="1760" dirty="0"/>
              <a:t>…</a:t>
            </a:r>
          </a:p>
        </p:txBody>
      </p:sp>
      <p:sp>
        <p:nvSpPr>
          <p:cNvPr id="53" name="Left Bracket 52">
            <a:extLst>
              <a:ext uri="{FF2B5EF4-FFF2-40B4-BE49-F238E27FC236}">
                <a16:creationId xmlns:a16="http://schemas.microsoft.com/office/drawing/2014/main" id="{2D91763E-CF64-C146-AA3F-97BF73E2C3C4}"/>
              </a:ext>
            </a:extLst>
          </p:cNvPr>
          <p:cNvSpPr/>
          <p:nvPr/>
        </p:nvSpPr>
        <p:spPr>
          <a:xfrm>
            <a:off x="12601810" y="2697012"/>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4" name="Left Bracket 53">
            <a:extLst>
              <a:ext uri="{FF2B5EF4-FFF2-40B4-BE49-F238E27FC236}">
                <a16:creationId xmlns:a16="http://schemas.microsoft.com/office/drawing/2014/main" id="{F5050E45-053C-3B46-A0E5-BDABED2F4356}"/>
              </a:ext>
            </a:extLst>
          </p:cNvPr>
          <p:cNvSpPr/>
          <p:nvPr/>
        </p:nvSpPr>
        <p:spPr>
          <a:xfrm flipH="1">
            <a:off x="13215513" y="2674079"/>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5" name="TextBox 54">
            <a:extLst>
              <a:ext uri="{FF2B5EF4-FFF2-40B4-BE49-F238E27FC236}">
                <a16:creationId xmlns:a16="http://schemas.microsoft.com/office/drawing/2014/main" id="{4315B88D-4EA4-804B-9941-F2E64B15CD67}"/>
              </a:ext>
            </a:extLst>
          </p:cNvPr>
          <p:cNvSpPr txBox="1"/>
          <p:nvPr/>
        </p:nvSpPr>
        <p:spPr>
          <a:xfrm>
            <a:off x="12820624" y="2722243"/>
            <a:ext cx="454224" cy="3613297"/>
          </a:xfrm>
          <a:prstGeom prst="rect">
            <a:avLst/>
          </a:prstGeom>
          <a:noFill/>
        </p:spPr>
        <p:txBody>
          <a:bodyPr wrap="square" rtlCol="0">
            <a:spAutoFit/>
          </a:bodyPr>
          <a:lstStyle/>
          <a:p>
            <a:pPr algn="r"/>
            <a:r>
              <a:rPr lang="en-US" sz="1760" dirty="0"/>
              <a:t>1</a:t>
            </a:r>
          </a:p>
          <a:p>
            <a:pPr algn="r"/>
            <a:r>
              <a:rPr lang="en-US" sz="1760" dirty="0"/>
              <a:t>22</a:t>
            </a:r>
          </a:p>
          <a:p>
            <a:pPr algn="r"/>
            <a:r>
              <a:rPr lang="en-US" sz="1760" dirty="0"/>
              <a:t>4</a:t>
            </a:r>
          </a:p>
          <a:p>
            <a:pPr algn="r"/>
            <a:r>
              <a:rPr lang="en-US" sz="1760" dirty="0"/>
              <a:t>3</a:t>
            </a:r>
          </a:p>
          <a:p>
            <a:pPr algn="r"/>
            <a:r>
              <a:rPr lang="en-US" sz="1760" dirty="0"/>
              <a:t>9</a:t>
            </a:r>
          </a:p>
          <a:p>
            <a:pPr algn="r"/>
            <a:r>
              <a:rPr lang="en-US" sz="1760" dirty="0"/>
              <a:t>2</a:t>
            </a:r>
          </a:p>
          <a:p>
            <a:pPr algn="r"/>
            <a:r>
              <a:rPr lang="en-US" sz="1760" dirty="0"/>
              <a:t>8</a:t>
            </a:r>
          </a:p>
          <a:p>
            <a:pPr algn="r"/>
            <a:r>
              <a:rPr lang="en-US" sz="1760" dirty="0"/>
              <a:t>18</a:t>
            </a:r>
          </a:p>
          <a:p>
            <a:pPr algn="r"/>
            <a:r>
              <a:rPr lang="en-US" sz="1760" dirty="0"/>
              <a:t>12</a:t>
            </a:r>
          </a:p>
          <a:p>
            <a:pPr algn="r"/>
            <a:r>
              <a:rPr lang="en-US" sz="1760" dirty="0"/>
              <a:t>32</a:t>
            </a:r>
          </a:p>
          <a:p>
            <a:pPr algn="r"/>
            <a:r>
              <a:rPr lang="en-US" sz="1760" dirty="0"/>
              <a:t>…</a:t>
            </a:r>
          </a:p>
          <a:p>
            <a:pPr algn="r"/>
            <a:r>
              <a:rPr lang="en-US" sz="1760" dirty="0"/>
              <a:t>…</a:t>
            </a:r>
          </a:p>
          <a:p>
            <a:pPr algn="r"/>
            <a:r>
              <a:rPr lang="en-US" sz="1760" dirty="0"/>
              <a:t>…</a:t>
            </a:r>
          </a:p>
        </p:txBody>
      </p:sp>
      <p:sp>
        <p:nvSpPr>
          <p:cNvPr id="56" name="TextBox 55">
            <a:extLst>
              <a:ext uri="{FF2B5EF4-FFF2-40B4-BE49-F238E27FC236}">
                <a16:creationId xmlns:a16="http://schemas.microsoft.com/office/drawing/2014/main" id="{65152CE8-20FA-184D-BF15-0300097D7F3D}"/>
              </a:ext>
            </a:extLst>
          </p:cNvPr>
          <p:cNvSpPr txBox="1"/>
          <p:nvPr/>
        </p:nvSpPr>
        <p:spPr>
          <a:xfrm>
            <a:off x="8108437" y="2035763"/>
            <a:ext cx="5649816" cy="638316"/>
          </a:xfrm>
          <a:prstGeom prst="rect">
            <a:avLst/>
          </a:prstGeom>
          <a:noFill/>
        </p:spPr>
        <p:txBody>
          <a:bodyPr wrap="none" rtlCol="0">
            <a:spAutoFit/>
          </a:bodyPr>
          <a:lstStyle/>
          <a:p>
            <a:r>
              <a:rPr lang="en-US" sz="3548" dirty="0"/>
              <a:t>Sample Population Vectors</a:t>
            </a:r>
          </a:p>
        </p:txBody>
      </p:sp>
      <p:pic>
        <p:nvPicPr>
          <p:cNvPr id="57" name="Picture 56">
            <a:extLst>
              <a:ext uri="{FF2B5EF4-FFF2-40B4-BE49-F238E27FC236}">
                <a16:creationId xmlns:a16="http://schemas.microsoft.com/office/drawing/2014/main" id="{81EE519C-026D-3941-938E-AE3FA93951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81452" y="4050684"/>
            <a:ext cx="2702134" cy="1255660"/>
          </a:xfrm>
          <a:prstGeom prst="rect">
            <a:avLst/>
          </a:prstGeom>
        </p:spPr>
      </p:pic>
      <p:sp>
        <p:nvSpPr>
          <p:cNvPr id="58" name="TextBox 57">
            <a:extLst>
              <a:ext uri="{FF2B5EF4-FFF2-40B4-BE49-F238E27FC236}">
                <a16:creationId xmlns:a16="http://schemas.microsoft.com/office/drawing/2014/main" id="{DB7274CC-C314-2840-AB8C-71FCA02EB85C}"/>
              </a:ext>
            </a:extLst>
          </p:cNvPr>
          <p:cNvSpPr txBox="1"/>
          <p:nvPr/>
        </p:nvSpPr>
        <p:spPr>
          <a:xfrm>
            <a:off x="4182181" y="3471889"/>
            <a:ext cx="2428870" cy="461665"/>
          </a:xfrm>
          <a:prstGeom prst="rect">
            <a:avLst/>
          </a:prstGeom>
          <a:noFill/>
        </p:spPr>
        <p:txBody>
          <a:bodyPr wrap="none" rtlCol="0">
            <a:spAutoFit/>
          </a:bodyPr>
          <a:lstStyle/>
          <a:p>
            <a:r>
              <a:rPr lang="en-US" sz="2400" dirty="0"/>
              <a:t>Cosine similarity</a:t>
            </a:r>
          </a:p>
        </p:txBody>
      </p:sp>
      <p:sp>
        <p:nvSpPr>
          <p:cNvPr id="59" name="TextBox 58">
            <a:extLst>
              <a:ext uri="{FF2B5EF4-FFF2-40B4-BE49-F238E27FC236}">
                <a16:creationId xmlns:a16="http://schemas.microsoft.com/office/drawing/2014/main" id="{6F548A01-CDB8-0C4A-BABC-753AE6539736}"/>
              </a:ext>
            </a:extLst>
          </p:cNvPr>
          <p:cNvSpPr txBox="1"/>
          <p:nvPr/>
        </p:nvSpPr>
        <p:spPr>
          <a:xfrm>
            <a:off x="6804101" y="6554959"/>
            <a:ext cx="2085827" cy="408253"/>
          </a:xfrm>
          <a:prstGeom prst="rect">
            <a:avLst/>
          </a:prstGeom>
          <a:noFill/>
        </p:spPr>
        <p:txBody>
          <a:bodyPr wrap="none" rtlCol="0">
            <a:spAutoFit/>
          </a:bodyPr>
          <a:lstStyle/>
          <a:p>
            <a:r>
              <a:rPr lang="en-US" sz="2053" dirty="0"/>
              <a:t>Similarity Score:</a:t>
            </a:r>
          </a:p>
        </p:txBody>
      </p:sp>
      <p:sp>
        <p:nvSpPr>
          <p:cNvPr id="60" name="TextBox 59">
            <a:extLst>
              <a:ext uri="{FF2B5EF4-FFF2-40B4-BE49-F238E27FC236}">
                <a16:creationId xmlns:a16="http://schemas.microsoft.com/office/drawing/2014/main" id="{75E2E936-56D9-DD48-B787-4F8D1A517C65}"/>
              </a:ext>
            </a:extLst>
          </p:cNvPr>
          <p:cNvSpPr txBox="1"/>
          <p:nvPr/>
        </p:nvSpPr>
        <p:spPr>
          <a:xfrm>
            <a:off x="9209985" y="6437344"/>
            <a:ext cx="817853" cy="638316"/>
          </a:xfrm>
          <a:prstGeom prst="rect">
            <a:avLst/>
          </a:prstGeom>
          <a:noFill/>
        </p:spPr>
        <p:txBody>
          <a:bodyPr wrap="none" rtlCol="0">
            <a:spAutoFit/>
          </a:bodyPr>
          <a:lstStyle/>
          <a:p>
            <a:r>
              <a:rPr lang="en-US" sz="3548" dirty="0"/>
              <a:t>.80</a:t>
            </a:r>
          </a:p>
        </p:txBody>
      </p:sp>
      <p:sp>
        <p:nvSpPr>
          <p:cNvPr id="61" name="TextBox 60">
            <a:extLst>
              <a:ext uri="{FF2B5EF4-FFF2-40B4-BE49-F238E27FC236}">
                <a16:creationId xmlns:a16="http://schemas.microsoft.com/office/drawing/2014/main" id="{7B980312-7DD1-6448-ABC9-2698FDC62FA4}"/>
              </a:ext>
            </a:extLst>
          </p:cNvPr>
          <p:cNvSpPr txBox="1"/>
          <p:nvPr/>
        </p:nvSpPr>
        <p:spPr>
          <a:xfrm>
            <a:off x="10866694" y="6434395"/>
            <a:ext cx="817853" cy="638316"/>
          </a:xfrm>
          <a:prstGeom prst="rect">
            <a:avLst/>
          </a:prstGeom>
          <a:noFill/>
        </p:spPr>
        <p:txBody>
          <a:bodyPr wrap="none" rtlCol="0">
            <a:spAutoFit/>
          </a:bodyPr>
          <a:lstStyle/>
          <a:p>
            <a:r>
              <a:rPr lang="en-US" sz="3548" dirty="0"/>
              <a:t>.85</a:t>
            </a:r>
          </a:p>
        </p:txBody>
      </p:sp>
      <p:sp>
        <p:nvSpPr>
          <p:cNvPr id="62" name="TextBox 61">
            <a:extLst>
              <a:ext uri="{FF2B5EF4-FFF2-40B4-BE49-F238E27FC236}">
                <a16:creationId xmlns:a16="http://schemas.microsoft.com/office/drawing/2014/main" id="{B88C6C8C-AD39-234B-8826-70F173498C49}"/>
              </a:ext>
            </a:extLst>
          </p:cNvPr>
          <p:cNvSpPr txBox="1"/>
          <p:nvPr/>
        </p:nvSpPr>
        <p:spPr>
          <a:xfrm>
            <a:off x="12773276" y="6486293"/>
            <a:ext cx="817853" cy="638316"/>
          </a:xfrm>
          <a:prstGeom prst="rect">
            <a:avLst/>
          </a:prstGeom>
          <a:noFill/>
        </p:spPr>
        <p:txBody>
          <a:bodyPr wrap="none" rtlCol="0">
            <a:spAutoFit/>
          </a:bodyPr>
          <a:lstStyle/>
          <a:p>
            <a:r>
              <a:rPr lang="en-US" sz="3548" dirty="0"/>
              <a:t>.92</a:t>
            </a:r>
          </a:p>
        </p:txBody>
      </p:sp>
      <p:sp>
        <p:nvSpPr>
          <p:cNvPr id="63" name="Left Bracket 62">
            <a:extLst>
              <a:ext uri="{FF2B5EF4-FFF2-40B4-BE49-F238E27FC236}">
                <a16:creationId xmlns:a16="http://schemas.microsoft.com/office/drawing/2014/main" id="{866A7354-B3EF-5646-84E7-574DB3823FE9}"/>
              </a:ext>
            </a:extLst>
          </p:cNvPr>
          <p:cNvSpPr/>
          <p:nvPr/>
        </p:nvSpPr>
        <p:spPr>
          <a:xfrm>
            <a:off x="1594959" y="2967444"/>
            <a:ext cx="347359"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64" name="Left Bracket 63">
            <a:extLst>
              <a:ext uri="{FF2B5EF4-FFF2-40B4-BE49-F238E27FC236}">
                <a16:creationId xmlns:a16="http://schemas.microsoft.com/office/drawing/2014/main" id="{EED72854-DDDC-D747-A3BA-406887C03B81}"/>
              </a:ext>
            </a:extLst>
          </p:cNvPr>
          <p:cNvSpPr/>
          <p:nvPr/>
        </p:nvSpPr>
        <p:spPr>
          <a:xfrm flipH="1">
            <a:off x="2262375" y="2965396"/>
            <a:ext cx="318203"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65" name="TextBox 64">
            <a:extLst>
              <a:ext uri="{FF2B5EF4-FFF2-40B4-BE49-F238E27FC236}">
                <a16:creationId xmlns:a16="http://schemas.microsoft.com/office/drawing/2014/main" id="{0398DAA4-272D-2542-89E7-9A126049A837}"/>
              </a:ext>
            </a:extLst>
          </p:cNvPr>
          <p:cNvSpPr txBox="1"/>
          <p:nvPr/>
        </p:nvSpPr>
        <p:spPr>
          <a:xfrm>
            <a:off x="1762055" y="3033644"/>
            <a:ext cx="459973" cy="3613297"/>
          </a:xfrm>
          <a:prstGeom prst="rect">
            <a:avLst/>
          </a:prstGeom>
          <a:noFill/>
        </p:spPr>
        <p:txBody>
          <a:bodyPr wrap="square" rtlCol="0">
            <a:spAutoFit/>
          </a:bodyPr>
          <a:lstStyle/>
          <a:p>
            <a:pPr algn="r"/>
            <a:r>
              <a:rPr lang="en-US" sz="1760" dirty="0"/>
              <a:t>0</a:t>
            </a:r>
          </a:p>
          <a:p>
            <a:pPr algn="r"/>
            <a:r>
              <a:rPr lang="en-US" sz="1760" dirty="0"/>
              <a:t>47</a:t>
            </a:r>
          </a:p>
          <a:p>
            <a:pPr algn="r"/>
            <a:r>
              <a:rPr lang="en-US" sz="1760" dirty="0"/>
              <a:t>4</a:t>
            </a:r>
          </a:p>
          <a:p>
            <a:pPr algn="r"/>
            <a:r>
              <a:rPr lang="en-US" sz="1760" dirty="0"/>
              <a:t>8</a:t>
            </a:r>
          </a:p>
          <a:p>
            <a:pPr algn="r"/>
            <a:r>
              <a:rPr lang="en-US" sz="1760" dirty="0"/>
              <a:t>9</a:t>
            </a:r>
          </a:p>
          <a:p>
            <a:pPr algn="r"/>
            <a:r>
              <a:rPr lang="en-US" sz="1760" dirty="0"/>
              <a:t>2</a:t>
            </a:r>
          </a:p>
          <a:p>
            <a:pPr algn="r"/>
            <a:r>
              <a:rPr lang="en-US" sz="1760" dirty="0"/>
              <a:t>8</a:t>
            </a:r>
          </a:p>
          <a:p>
            <a:pPr algn="r"/>
            <a:r>
              <a:rPr lang="en-US" sz="1760" dirty="0"/>
              <a:t>18</a:t>
            </a:r>
          </a:p>
          <a:p>
            <a:pPr algn="r"/>
            <a:r>
              <a:rPr lang="en-US" sz="1760" dirty="0"/>
              <a:t>13</a:t>
            </a:r>
          </a:p>
          <a:p>
            <a:pPr algn="r"/>
            <a:r>
              <a:rPr lang="en-US" sz="1760" dirty="0"/>
              <a:t>67</a:t>
            </a:r>
          </a:p>
          <a:p>
            <a:pPr algn="r"/>
            <a:r>
              <a:rPr lang="en-US" sz="1760" dirty="0"/>
              <a:t>…</a:t>
            </a:r>
          </a:p>
          <a:p>
            <a:pPr algn="r"/>
            <a:r>
              <a:rPr lang="en-US" sz="1760" dirty="0"/>
              <a:t>…</a:t>
            </a:r>
          </a:p>
          <a:p>
            <a:pPr algn="r"/>
            <a:r>
              <a:rPr lang="en-US" sz="1760" dirty="0"/>
              <a:t>…</a:t>
            </a:r>
          </a:p>
        </p:txBody>
      </p:sp>
    </p:spTree>
    <p:extLst>
      <p:ext uri="{BB962C8B-B14F-4D97-AF65-F5344CB8AC3E}">
        <p14:creationId xmlns:p14="http://schemas.microsoft.com/office/powerpoint/2010/main" val="543845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EF57DD-07FA-E243-A750-88DF2FBE8569}"/>
              </a:ext>
            </a:extLst>
          </p:cNvPr>
          <p:cNvSpPr>
            <a:spLocks noGrp="1"/>
          </p:cNvSpPr>
          <p:nvPr>
            <p:ph type="title"/>
          </p:nvPr>
        </p:nvSpPr>
        <p:spPr/>
        <p:txBody>
          <a:bodyPr/>
          <a:lstStyle/>
          <a:p>
            <a:r>
              <a:rPr lang="en-US" dirty="0"/>
              <a:t>The Curse of Dimensionality</a:t>
            </a:r>
          </a:p>
        </p:txBody>
      </p:sp>
      <p:sp>
        <p:nvSpPr>
          <p:cNvPr id="9" name="Content Placeholder 8">
            <a:extLst>
              <a:ext uri="{FF2B5EF4-FFF2-40B4-BE49-F238E27FC236}">
                <a16:creationId xmlns:a16="http://schemas.microsoft.com/office/drawing/2014/main" id="{5A3BB084-1E4F-6344-91C4-56811C4ECF78}"/>
              </a:ext>
            </a:extLst>
          </p:cNvPr>
          <p:cNvSpPr>
            <a:spLocks noGrp="1"/>
          </p:cNvSpPr>
          <p:nvPr>
            <p:ph idx="1"/>
          </p:nvPr>
        </p:nvSpPr>
        <p:spPr>
          <a:xfrm>
            <a:off x="1191389" y="2326956"/>
            <a:ext cx="15221316" cy="3407417"/>
          </a:xfrm>
        </p:spPr>
        <p:txBody>
          <a:bodyPr/>
          <a:lstStyle/>
          <a:p>
            <a:pPr marL="0" indent="0">
              <a:buNone/>
            </a:pPr>
            <a:r>
              <a:rPr lang="en-US" sz="4400" i="1" dirty="0"/>
              <a:t>…various phenomena that arise when analyzing and organizing data in high-dimensional spaces (often with hundreds or thousands of dimensions) that do not occur in low-dimensional settings such as the three-dimensional physical space of everyday experience.</a:t>
            </a:r>
          </a:p>
        </p:txBody>
      </p:sp>
      <p:sp>
        <p:nvSpPr>
          <p:cNvPr id="5" name="Slide Number Placeholder 4">
            <a:extLst>
              <a:ext uri="{FF2B5EF4-FFF2-40B4-BE49-F238E27FC236}">
                <a16:creationId xmlns:a16="http://schemas.microsoft.com/office/drawing/2014/main" id="{4C403777-B091-3442-A3A6-DCC5876C7769}"/>
              </a:ext>
            </a:extLst>
          </p:cNvPr>
          <p:cNvSpPr>
            <a:spLocks noGrp="1"/>
          </p:cNvSpPr>
          <p:nvPr>
            <p:ph type="sldNum" sz="quarter" idx="12"/>
          </p:nvPr>
        </p:nvSpPr>
        <p:spPr/>
        <p:txBody>
          <a:bodyPr/>
          <a:lstStyle/>
          <a:p>
            <a:fld id="{3310D8EA-3107-4873-B9AB-DD7D3E79053A}" type="slidenum">
              <a:rPr lang="en-US" smtClean="0"/>
              <a:t>18</a:t>
            </a:fld>
            <a:endParaRPr lang="en-US"/>
          </a:p>
        </p:txBody>
      </p:sp>
      <p:sp>
        <p:nvSpPr>
          <p:cNvPr id="10" name="TextBox 9">
            <a:extLst>
              <a:ext uri="{FF2B5EF4-FFF2-40B4-BE49-F238E27FC236}">
                <a16:creationId xmlns:a16="http://schemas.microsoft.com/office/drawing/2014/main" id="{71C4D374-9DAF-EA4B-ADBB-4FBACF714722}"/>
              </a:ext>
            </a:extLst>
          </p:cNvPr>
          <p:cNvSpPr txBox="1"/>
          <p:nvPr/>
        </p:nvSpPr>
        <p:spPr>
          <a:xfrm>
            <a:off x="8648055" y="8555064"/>
            <a:ext cx="7531229" cy="464614"/>
          </a:xfrm>
          <a:prstGeom prst="rect">
            <a:avLst/>
          </a:prstGeom>
          <a:noFill/>
        </p:spPr>
        <p:txBody>
          <a:bodyPr wrap="none" rtlCol="0">
            <a:spAutoFit/>
          </a:bodyPr>
          <a:lstStyle/>
          <a:p>
            <a:r>
              <a:rPr lang="en-US" dirty="0"/>
              <a:t>https://en.wikipedia.org/wiki/Dimensionality_reduction</a:t>
            </a:r>
          </a:p>
        </p:txBody>
      </p:sp>
      <p:sp>
        <p:nvSpPr>
          <p:cNvPr id="11" name="TextBox 10">
            <a:extLst>
              <a:ext uri="{FF2B5EF4-FFF2-40B4-BE49-F238E27FC236}">
                <a16:creationId xmlns:a16="http://schemas.microsoft.com/office/drawing/2014/main" id="{E0983FD6-1C8E-FE4D-BAC5-9FAB59AC9647}"/>
              </a:ext>
            </a:extLst>
          </p:cNvPr>
          <p:cNvSpPr txBox="1"/>
          <p:nvPr/>
        </p:nvSpPr>
        <p:spPr>
          <a:xfrm>
            <a:off x="8508568" y="7640664"/>
            <a:ext cx="8214103" cy="464614"/>
          </a:xfrm>
          <a:prstGeom prst="rect">
            <a:avLst/>
          </a:prstGeom>
          <a:noFill/>
        </p:spPr>
        <p:txBody>
          <a:bodyPr wrap="square" rtlCol="0">
            <a:spAutoFit/>
          </a:bodyPr>
          <a:lstStyle/>
          <a:p>
            <a:r>
              <a:rPr lang="en-US" dirty="0"/>
              <a:t>https://en.wikipedia.org/wiki/Curse_of_dimensionality</a:t>
            </a:r>
          </a:p>
        </p:txBody>
      </p:sp>
    </p:spTree>
    <p:extLst>
      <p:ext uri="{BB962C8B-B14F-4D97-AF65-F5344CB8AC3E}">
        <p14:creationId xmlns:p14="http://schemas.microsoft.com/office/powerpoint/2010/main" val="110108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64A3-6A7B-8E4F-9EE7-B0C9B25D518C}"/>
              </a:ext>
            </a:extLst>
          </p:cNvPr>
          <p:cNvSpPr>
            <a:spLocks noGrp="1"/>
          </p:cNvSpPr>
          <p:nvPr>
            <p:ph type="title"/>
          </p:nvPr>
        </p:nvSpPr>
        <p:spPr/>
        <p:txBody>
          <a:bodyPr/>
          <a:lstStyle/>
          <a:p>
            <a:r>
              <a:rPr lang="en-US" dirty="0"/>
              <a:t>Serial vs. Parallel Graph Algorithms</a:t>
            </a:r>
          </a:p>
        </p:txBody>
      </p:sp>
      <p:sp>
        <p:nvSpPr>
          <p:cNvPr id="3" name="Content Placeholder 2">
            <a:extLst>
              <a:ext uri="{FF2B5EF4-FFF2-40B4-BE49-F238E27FC236}">
                <a16:creationId xmlns:a16="http://schemas.microsoft.com/office/drawing/2014/main" id="{A5083E51-1397-1547-8BD2-56AAAF8447D9}"/>
              </a:ext>
            </a:extLst>
          </p:cNvPr>
          <p:cNvSpPr>
            <a:spLocks noGrp="1"/>
          </p:cNvSpPr>
          <p:nvPr>
            <p:ph sz="half" idx="1"/>
          </p:nvPr>
        </p:nvSpPr>
        <p:spPr>
          <a:xfrm>
            <a:off x="726439" y="5720316"/>
            <a:ext cx="8102601" cy="2941086"/>
          </a:xfrm>
        </p:spPr>
        <p:txBody>
          <a:bodyPr/>
          <a:lstStyle/>
          <a:p>
            <a:r>
              <a:rPr lang="en-US" dirty="0"/>
              <a:t>One task cannot begin before the prior task is complete</a:t>
            </a:r>
          </a:p>
          <a:p>
            <a:r>
              <a:rPr lang="en-US" dirty="0"/>
              <a:t>Task order is important</a:t>
            </a:r>
          </a:p>
          <a:p>
            <a:r>
              <a:rPr lang="en-US" dirty="0"/>
              <a:t>Serial Algorithms cannot easily be optimized on FPGAs</a:t>
            </a:r>
          </a:p>
        </p:txBody>
      </p:sp>
      <p:sp>
        <p:nvSpPr>
          <p:cNvPr id="4" name="Content Placeholder 3">
            <a:extLst>
              <a:ext uri="{FF2B5EF4-FFF2-40B4-BE49-F238E27FC236}">
                <a16:creationId xmlns:a16="http://schemas.microsoft.com/office/drawing/2014/main" id="{BD7E99E6-D4BF-384C-B659-05C6067B7139}"/>
              </a:ext>
            </a:extLst>
          </p:cNvPr>
          <p:cNvSpPr>
            <a:spLocks noGrp="1"/>
          </p:cNvSpPr>
          <p:nvPr>
            <p:ph sz="half" idx="2"/>
          </p:nvPr>
        </p:nvSpPr>
        <p:spPr>
          <a:xfrm>
            <a:off x="9052561" y="5875030"/>
            <a:ext cx="8302172" cy="2786372"/>
          </a:xfrm>
        </p:spPr>
        <p:txBody>
          <a:bodyPr/>
          <a:lstStyle/>
          <a:p>
            <a:r>
              <a:rPr lang="en-US" dirty="0"/>
              <a:t>Many tasks can be done independently</a:t>
            </a:r>
          </a:p>
          <a:p>
            <a:r>
              <a:rPr lang="en-US" dirty="0"/>
              <a:t>Task order in not relevent</a:t>
            </a:r>
          </a:p>
          <a:p>
            <a:r>
              <a:rPr lang="en-US" dirty="0"/>
              <a:t>Tasks can usually be done faster on FPGAs</a:t>
            </a:r>
          </a:p>
          <a:p>
            <a:endParaRPr lang="en-US" dirty="0"/>
          </a:p>
        </p:txBody>
      </p:sp>
      <p:sp>
        <p:nvSpPr>
          <p:cNvPr id="6" name="Slide Number Placeholder 5">
            <a:extLst>
              <a:ext uri="{FF2B5EF4-FFF2-40B4-BE49-F238E27FC236}">
                <a16:creationId xmlns:a16="http://schemas.microsoft.com/office/drawing/2014/main" id="{C5F07428-F0C6-2748-B6A0-977456D67E13}"/>
              </a:ext>
            </a:extLst>
          </p:cNvPr>
          <p:cNvSpPr>
            <a:spLocks noGrp="1"/>
          </p:cNvSpPr>
          <p:nvPr>
            <p:ph type="sldNum" sz="quarter" idx="12"/>
          </p:nvPr>
        </p:nvSpPr>
        <p:spPr/>
        <p:txBody>
          <a:bodyPr/>
          <a:lstStyle/>
          <a:p>
            <a:fld id="{3310D8EA-3107-4873-B9AB-DD7D3E79053A}" type="slidenum">
              <a:rPr lang="en-US" smtClean="0"/>
              <a:t>19</a:t>
            </a:fld>
            <a:endParaRPr lang="en-US"/>
          </a:p>
        </p:txBody>
      </p:sp>
      <p:sp>
        <p:nvSpPr>
          <p:cNvPr id="7" name="Text Placeholder 6">
            <a:extLst>
              <a:ext uri="{FF2B5EF4-FFF2-40B4-BE49-F238E27FC236}">
                <a16:creationId xmlns:a16="http://schemas.microsoft.com/office/drawing/2014/main" id="{15DA7808-35AB-8A4A-A29D-5F8F28F91D69}"/>
              </a:ext>
            </a:extLst>
          </p:cNvPr>
          <p:cNvSpPr>
            <a:spLocks noGrp="1"/>
          </p:cNvSpPr>
          <p:nvPr>
            <p:ph type="body" idx="13"/>
          </p:nvPr>
        </p:nvSpPr>
        <p:spPr>
          <a:xfrm>
            <a:off x="2013143" y="2233972"/>
            <a:ext cx="5277766" cy="721783"/>
          </a:xfrm>
        </p:spPr>
        <p:txBody>
          <a:bodyPr/>
          <a:lstStyle/>
          <a:p>
            <a:pPr algn="ctr"/>
            <a:r>
              <a:rPr lang="en-US" b="1" dirty="0">
                <a:solidFill>
                  <a:schemeClr val="tx1">
                    <a:lumMod val="50000"/>
                  </a:schemeClr>
                </a:solidFill>
              </a:rPr>
              <a:t>Serial Graph Algorithms</a:t>
            </a:r>
          </a:p>
        </p:txBody>
      </p:sp>
      <p:sp>
        <p:nvSpPr>
          <p:cNvPr id="8" name="Text Placeholder 7">
            <a:extLst>
              <a:ext uri="{FF2B5EF4-FFF2-40B4-BE49-F238E27FC236}">
                <a16:creationId xmlns:a16="http://schemas.microsoft.com/office/drawing/2014/main" id="{3C4126D3-11DE-DF47-80CC-F47C71949161}"/>
              </a:ext>
            </a:extLst>
          </p:cNvPr>
          <p:cNvSpPr>
            <a:spLocks noGrp="1"/>
          </p:cNvSpPr>
          <p:nvPr>
            <p:ph type="body" sz="quarter" idx="3"/>
          </p:nvPr>
        </p:nvSpPr>
        <p:spPr>
          <a:xfrm>
            <a:off x="8966600" y="2233972"/>
            <a:ext cx="8270240" cy="721783"/>
          </a:xfrm>
        </p:spPr>
        <p:txBody>
          <a:bodyPr/>
          <a:lstStyle/>
          <a:p>
            <a:pPr algn="ctr"/>
            <a:r>
              <a:rPr lang="en-US" b="1" dirty="0">
                <a:solidFill>
                  <a:schemeClr val="tx1">
                    <a:lumMod val="50000"/>
                  </a:schemeClr>
                </a:solidFill>
              </a:rPr>
              <a:t>Parallel Graph Algorithms</a:t>
            </a:r>
          </a:p>
        </p:txBody>
      </p:sp>
      <p:sp>
        <p:nvSpPr>
          <p:cNvPr id="9" name="Rectangle 8">
            <a:extLst>
              <a:ext uri="{FF2B5EF4-FFF2-40B4-BE49-F238E27FC236}">
                <a16:creationId xmlns:a16="http://schemas.microsoft.com/office/drawing/2014/main" id="{FDCE0AE2-0EDC-5A41-9D84-31D1C69F081F}"/>
              </a:ext>
            </a:extLst>
          </p:cNvPr>
          <p:cNvSpPr/>
          <p:nvPr/>
        </p:nvSpPr>
        <p:spPr>
          <a:xfrm>
            <a:off x="2356807" y="379866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sp>
        <p:nvSpPr>
          <p:cNvPr id="10" name="Rectangle 9">
            <a:extLst>
              <a:ext uri="{FF2B5EF4-FFF2-40B4-BE49-F238E27FC236}">
                <a16:creationId xmlns:a16="http://schemas.microsoft.com/office/drawing/2014/main" id="{268314C8-A7B5-2E47-A3D6-C517AF61972B}"/>
              </a:ext>
            </a:extLst>
          </p:cNvPr>
          <p:cNvSpPr/>
          <p:nvPr/>
        </p:nvSpPr>
        <p:spPr>
          <a:xfrm>
            <a:off x="4000131" y="379866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12" name="Straight Arrow Connector 11">
            <a:extLst>
              <a:ext uri="{FF2B5EF4-FFF2-40B4-BE49-F238E27FC236}">
                <a16:creationId xmlns:a16="http://schemas.microsoft.com/office/drawing/2014/main" id="{D5CACBF4-71C9-544A-8B90-E531B47C3763}"/>
              </a:ext>
            </a:extLst>
          </p:cNvPr>
          <p:cNvCxnSpPr>
            <a:stCxn id="9" idx="3"/>
            <a:endCxn id="10" idx="1"/>
          </p:cNvCxnSpPr>
          <p:nvPr/>
        </p:nvCxnSpPr>
        <p:spPr>
          <a:xfrm>
            <a:off x="3490366" y="4116891"/>
            <a:ext cx="509765"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5DB5EA-1FFA-1646-ACA7-2EF260476548}"/>
              </a:ext>
            </a:extLst>
          </p:cNvPr>
          <p:cNvSpPr/>
          <p:nvPr/>
        </p:nvSpPr>
        <p:spPr>
          <a:xfrm>
            <a:off x="5632755" y="3802971"/>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14" name="Straight Arrow Connector 13">
            <a:extLst>
              <a:ext uri="{FF2B5EF4-FFF2-40B4-BE49-F238E27FC236}">
                <a16:creationId xmlns:a16="http://schemas.microsoft.com/office/drawing/2014/main" id="{11C9D017-45FB-3D4F-8A8D-EB62872A5AC9}"/>
              </a:ext>
            </a:extLst>
          </p:cNvPr>
          <p:cNvCxnSpPr>
            <a:cxnSpLocks/>
            <a:stCxn id="10" idx="3"/>
            <a:endCxn id="13" idx="1"/>
          </p:cNvCxnSpPr>
          <p:nvPr/>
        </p:nvCxnSpPr>
        <p:spPr>
          <a:xfrm>
            <a:off x="5133690" y="4116891"/>
            <a:ext cx="499065" cy="4305"/>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1EA669F-7938-F640-AEE4-691AD352C823}"/>
              </a:ext>
            </a:extLst>
          </p:cNvPr>
          <p:cNvSpPr/>
          <p:nvPr/>
        </p:nvSpPr>
        <p:spPr>
          <a:xfrm>
            <a:off x="683882" y="379866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Start</a:t>
            </a:r>
          </a:p>
        </p:txBody>
      </p:sp>
      <p:cxnSp>
        <p:nvCxnSpPr>
          <p:cNvPr id="17" name="Straight Arrow Connector 16">
            <a:extLst>
              <a:ext uri="{FF2B5EF4-FFF2-40B4-BE49-F238E27FC236}">
                <a16:creationId xmlns:a16="http://schemas.microsoft.com/office/drawing/2014/main" id="{765F1BA7-2C00-064B-8013-5E5BD74BF668}"/>
              </a:ext>
            </a:extLst>
          </p:cNvPr>
          <p:cNvCxnSpPr>
            <a:cxnSpLocks/>
            <a:stCxn id="16" idx="6"/>
            <a:endCxn id="9" idx="1"/>
          </p:cNvCxnSpPr>
          <p:nvPr/>
        </p:nvCxnSpPr>
        <p:spPr>
          <a:xfrm>
            <a:off x="1898041" y="4116891"/>
            <a:ext cx="458766"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BB92231-63F0-5F4C-ABBA-BBEDA483F730}"/>
              </a:ext>
            </a:extLst>
          </p:cNvPr>
          <p:cNvSpPr/>
          <p:nvPr/>
        </p:nvSpPr>
        <p:spPr>
          <a:xfrm>
            <a:off x="7248352" y="3819931"/>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End</a:t>
            </a:r>
          </a:p>
        </p:txBody>
      </p:sp>
      <p:cxnSp>
        <p:nvCxnSpPr>
          <p:cNvPr id="20" name="Straight Arrow Connector 19">
            <a:extLst>
              <a:ext uri="{FF2B5EF4-FFF2-40B4-BE49-F238E27FC236}">
                <a16:creationId xmlns:a16="http://schemas.microsoft.com/office/drawing/2014/main" id="{5BCB58DD-51BE-3047-958A-A9C6B32F9C01}"/>
              </a:ext>
            </a:extLst>
          </p:cNvPr>
          <p:cNvCxnSpPr>
            <a:cxnSpLocks/>
            <a:stCxn id="13" idx="3"/>
            <a:endCxn id="19" idx="2"/>
          </p:cNvCxnSpPr>
          <p:nvPr/>
        </p:nvCxnSpPr>
        <p:spPr>
          <a:xfrm>
            <a:off x="6766314" y="4121196"/>
            <a:ext cx="482038" cy="1696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6ACF5D5-F045-4541-A9FB-CAB8E5B6E042}"/>
              </a:ext>
            </a:extLst>
          </p:cNvPr>
          <p:cNvSpPr/>
          <p:nvPr/>
        </p:nvSpPr>
        <p:spPr>
          <a:xfrm>
            <a:off x="12343739" y="2968535"/>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sp>
        <p:nvSpPr>
          <p:cNvPr id="32" name="Rectangle 31">
            <a:extLst>
              <a:ext uri="{FF2B5EF4-FFF2-40B4-BE49-F238E27FC236}">
                <a16:creationId xmlns:a16="http://schemas.microsoft.com/office/drawing/2014/main" id="{136E940B-183C-774D-A300-DEE25431CDB8}"/>
              </a:ext>
            </a:extLst>
          </p:cNvPr>
          <p:cNvSpPr/>
          <p:nvPr/>
        </p:nvSpPr>
        <p:spPr>
          <a:xfrm>
            <a:off x="12343738" y="3821376"/>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33" name="Straight Arrow Connector 32">
            <a:extLst>
              <a:ext uri="{FF2B5EF4-FFF2-40B4-BE49-F238E27FC236}">
                <a16:creationId xmlns:a16="http://schemas.microsoft.com/office/drawing/2014/main" id="{C9490982-1E65-1941-A8D6-D2C683AFE9B7}"/>
              </a:ext>
            </a:extLst>
          </p:cNvPr>
          <p:cNvCxnSpPr>
            <a:cxnSpLocks/>
            <a:stCxn id="34" idx="3"/>
            <a:endCxn id="38" idx="2"/>
          </p:cNvCxnSpPr>
          <p:nvPr/>
        </p:nvCxnSpPr>
        <p:spPr>
          <a:xfrm flipV="1">
            <a:off x="13477296" y="4116891"/>
            <a:ext cx="1373832" cy="875549"/>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DE9E198-8ACF-8B46-9A1E-BC44BB4F4DB0}"/>
              </a:ext>
            </a:extLst>
          </p:cNvPr>
          <p:cNvSpPr/>
          <p:nvPr/>
        </p:nvSpPr>
        <p:spPr>
          <a:xfrm>
            <a:off x="12343737" y="4674215"/>
            <a:ext cx="1133559" cy="636449"/>
          </a:xfrm>
          <a:prstGeom prst="rect">
            <a:avLst/>
          </a:prstGeom>
          <a:solidFill>
            <a:schemeClr val="accent1"/>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Task</a:t>
            </a:r>
          </a:p>
        </p:txBody>
      </p:sp>
      <p:cxnSp>
        <p:nvCxnSpPr>
          <p:cNvPr id="35" name="Straight Arrow Connector 34">
            <a:extLst>
              <a:ext uri="{FF2B5EF4-FFF2-40B4-BE49-F238E27FC236}">
                <a16:creationId xmlns:a16="http://schemas.microsoft.com/office/drawing/2014/main" id="{A32EAFF6-74D3-A14A-A1BA-EAEF58128A6C}"/>
              </a:ext>
            </a:extLst>
          </p:cNvPr>
          <p:cNvCxnSpPr>
            <a:cxnSpLocks/>
            <a:stCxn id="32" idx="3"/>
            <a:endCxn id="38" idx="2"/>
          </p:cNvCxnSpPr>
          <p:nvPr/>
        </p:nvCxnSpPr>
        <p:spPr>
          <a:xfrm flipV="1">
            <a:off x="13477297" y="4116891"/>
            <a:ext cx="1373831" cy="2271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E1FB3F5-28A0-0641-B73E-773BA43F4E19}"/>
              </a:ext>
            </a:extLst>
          </p:cNvPr>
          <p:cNvSpPr/>
          <p:nvPr/>
        </p:nvSpPr>
        <p:spPr>
          <a:xfrm>
            <a:off x="9796045" y="382137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Start</a:t>
            </a:r>
          </a:p>
        </p:txBody>
      </p:sp>
      <p:cxnSp>
        <p:nvCxnSpPr>
          <p:cNvPr id="37" name="Straight Arrow Connector 36">
            <a:extLst>
              <a:ext uri="{FF2B5EF4-FFF2-40B4-BE49-F238E27FC236}">
                <a16:creationId xmlns:a16="http://schemas.microsoft.com/office/drawing/2014/main" id="{F6638674-4068-F342-8103-B1869FD0033D}"/>
              </a:ext>
            </a:extLst>
          </p:cNvPr>
          <p:cNvCxnSpPr>
            <a:cxnSpLocks/>
            <a:stCxn id="36" idx="6"/>
            <a:endCxn id="31" idx="1"/>
          </p:cNvCxnSpPr>
          <p:nvPr/>
        </p:nvCxnSpPr>
        <p:spPr>
          <a:xfrm flipV="1">
            <a:off x="11010204" y="3286760"/>
            <a:ext cx="1333535" cy="85284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933158D-EB54-A240-A364-C96F742AE271}"/>
              </a:ext>
            </a:extLst>
          </p:cNvPr>
          <p:cNvSpPr/>
          <p:nvPr/>
        </p:nvSpPr>
        <p:spPr>
          <a:xfrm>
            <a:off x="14851128" y="3798666"/>
            <a:ext cx="1214159" cy="636449"/>
          </a:xfrm>
          <a:prstGeom prst="ellipse">
            <a:avLst/>
          </a:prstGeom>
          <a:solidFill>
            <a:srgbClr val="008770"/>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End</a:t>
            </a:r>
          </a:p>
        </p:txBody>
      </p:sp>
      <p:cxnSp>
        <p:nvCxnSpPr>
          <p:cNvPr id="39" name="Straight Arrow Connector 38">
            <a:extLst>
              <a:ext uri="{FF2B5EF4-FFF2-40B4-BE49-F238E27FC236}">
                <a16:creationId xmlns:a16="http://schemas.microsoft.com/office/drawing/2014/main" id="{D17E6CA6-5F9E-5E4C-BF60-EF11D951C440}"/>
              </a:ext>
            </a:extLst>
          </p:cNvPr>
          <p:cNvCxnSpPr>
            <a:cxnSpLocks/>
            <a:stCxn id="31" idx="3"/>
            <a:endCxn id="38" idx="2"/>
          </p:cNvCxnSpPr>
          <p:nvPr/>
        </p:nvCxnSpPr>
        <p:spPr>
          <a:xfrm>
            <a:off x="13477298" y="3286760"/>
            <a:ext cx="1373830" cy="83013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5D4DEE-ADCD-7C42-82D8-D17EDA6D672D}"/>
              </a:ext>
            </a:extLst>
          </p:cNvPr>
          <p:cNvCxnSpPr>
            <a:cxnSpLocks/>
            <a:stCxn id="36" idx="6"/>
            <a:endCxn id="32" idx="1"/>
          </p:cNvCxnSpPr>
          <p:nvPr/>
        </p:nvCxnSpPr>
        <p:spPr>
          <a:xfrm>
            <a:off x="11010204" y="4139601"/>
            <a:ext cx="1333534" cy="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E78FB0-AE72-044C-824A-C813B76E078A}"/>
              </a:ext>
            </a:extLst>
          </p:cNvPr>
          <p:cNvCxnSpPr>
            <a:cxnSpLocks/>
            <a:stCxn id="36" idx="6"/>
            <a:endCxn id="34" idx="1"/>
          </p:cNvCxnSpPr>
          <p:nvPr/>
        </p:nvCxnSpPr>
        <p:spPr>
          <a:xfrm>
            <a:off x="11010204" y="4139601"/>
            <a:ext cx="1333533" cy="852839"/>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55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D8DE-7EF4-1E46-A1D5-48EC1857B6DC}"/>
              </a:ext>
            </a:extLst>
          </p:cNvPr>
          <p:cNvSpPr>
            <a:spLocks noGrp="1"/>
          </p:cNvSpPr>
          <p:nvPr>
            <p:ph type="title"/>
          </p:nvPr>
        </p:nvSpPr>
        <p:spPr/>
        <p:txBody>
          <a:bodyPr/>
          <a:lstStyle/>
          <a:p>
            <a:r>
              <a:rPr lang="en-US" dirty="0"/>
              <a:t>Storytelling – The Setting</a:t>
            </a:r>
          </a:p>
        </p:txBody>
      </p:sp>
      <p:pic>
        <p:nvPicPr>
          <p:cNvPr id="2050" name="Picture 2">
            <a:extLst>
              <a:ext uri="{FF2B5EF4-FFF2-40B4-BE49-F238E27FC236}">
                <a16:creationId xmlns:a16="http://schemas.microsoft.com/office/drawing/2014/main" id="{578527EB-6A26-0D47-920A-03C6BACAB01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4257" y="2818493"/>
            <a:ext cx="2794000" cy="3670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7B3801-A5AA-EC41-AE60-1D460F46964B}"/>
              </a:ext>
            </a:extLst>
          </p:cNvPr>
          <p:cNvSpPr txBox="1"/>
          <p:nvPr/>
        </p:nvSpPr>
        <p:spPr>
          <a:xfrm>
            <a:off x="1404257" y="6972300"/>
            <a:ext cx="2794000" cy="1209177"/>
          </a:xfrm>
          <a:prstGeom prst="rect">
            <a:avLst/>
          </a:prstGeom>
          <a:noFill/>
        </p:spPr>
        <p:txBody>
          <a:bodyPr wrap="square" rtlCol="0">
            <a:spAutoFit/>
          </a:bodyPr>
          <a:lstStyle/>
          <a:p>
            <a:pPr algn="ctr"/>
            <a:r>
              <a:rPr lang="en-US" dirty="0"/>
              <a:t>The Jungle Book</a:t>
            </a:r>
          </a:p>
          <a:p>
            <a:pPr algn="ctr"/>
            <a:r>
              <a:rPr lang="en-US" dirty="0"/>
              <a:t>by Rudyard Kipling</a:t>
            </a:r>
          </a:p>
          <a:p>
            <a:pPr algn="ctr"/>
            <a:endParaRPr lang="en-US" dirty="0"/>
          </a:p>
        </p:txBody>
      </p:sp>
      <p:sp>
        <p:nvSpPr>
          <p:cNvPr id="6" name="TextBox 5">
            <a:extLst>
              <a:ext uri="{FF2B5EF4-FFF2-40B4-BE49-F238E27FC236}">
                <a16:creationId xmlns:a16="http://schemas.microsoft.com/office/drawing/2014/main" id="{1A412B7B-93BA-4A44-88C9-3D1EFDE4EEDE}"/>
              </a:ext>
            </a:extLst>
          </p:cNvPr>
          <p:cNvSpPr txBox="1"/>
          <p:nvPr/>
        </p:nvSpPr>
        <p:spPr>
          <a:xfrm>
            <a:off x="5578263" y="6488793"/>
            <a:ext cx="1895299" cy="464614"/>
          </a:xfrm>
          <a:prstGeom prst="rect">
            <a:avLst/>
          </a:prstGeom>
          <a:noFill/>
        </p:spPr>
        <p:txBody>
          <a:bodyPr wrap="square" rtlCol="0">
            <a:spAutoFit/>
          </a:bodyPr>
          <a:lstStyle/>
          <a:p>
            <a:pPr algn="ctr"/>
            <a:r>
              <a:rPr lang="en-US" dirty="0"/>
              <a:t>Mowgli</a:t>
            </a:r>
          </a:p>
        </p:txBody>
      </p:sp>
      <p:pic>
        <p:nvPicPr>
          <p:cNvPr id="7" name="Picture 6">
            <a:extLst>
              <a:ext uri="{FF2B5EF4-FFF2-40B4-BE49-F238E27FC236}">
                <a16:creationId xmlns:a16="http://schemas.microsoft.com/office/drawing/2014/main" id="{D532619F-9A41-E04A-A166-C5C400F71839}"/>
              </a:ext>
            </a:extLst>
          </p:cNvPr>
          <p:cNvPicPr>
            <a:picLocks noChangeAspect="1"/>
          </p:cNvPicPr>
          <p:nvPr/>
        </p:nvPicPr>
        <p:blipFill>
          <a:blip r:embed="rId3"/>
          <a:stretch>
            <a:fillRect/>
          </a:stretch>
        </p:blipFill>
        <p:spPr>
          <a:xfrm>
            <a:off x="8760154" y="2668990"/>
            <a:ext cx="4298062" cy="2193217"/>
          </a:xfrm>
          <a:prstGeom prst="rect">
            <a:avLst/>
          </a:prstGeom>
        </p:spPr>
      </p:pic>
      <p:sp>
        <p:nvSpPr>
          <p:cNvPr id="10" name="TextBox 9">
            <a:extLst>
              <a:ext uri="{FF2B5EF4-FFF2-40B4-BE49-F238E27FC236}">
                <a16:creationId xmlns:a16="http://schemas.microsoft.com/office/drawing/2014/main" id="{5B792FE0-BD14-814E-9F19-71959FFADC37}"/>
              </a:ext>
            </a:extLst>
          </p:cNvPr>
          <p:cNvSpPr txBox="1"/>
          <p:nvPr/>
        </p:nvSpPr>
        <p:spPr>
          <a:xfrm>
            <a:off x="9430657" y="4988264"/>
            <a:ext cx="2794000" cy="464614"/>
          </a:xfrm>
          <a:prstGeom prst="rect">
            <a:avLst/>
          </a:prstGeom>
          <a:noFill/>
        </p:spPr>
        <p:txBody>
          <a:bodyPr wrap="square" rtlCol="0">
            <a:spAutoFit/>
          </a:bodyPr>
          <a:lstStyle/>
          <a:p>
            <a:pPr algn="ctr"/>
            <a:r>
              <a:rPr lang="en-US" dirty="0"/>
              <a:t>Walled Village</a:t>
            </a:r>
          </a:p>
        </p:txBody>
      </p:sp>
      <p:sp>
        <p:nvSpPr>
          <p:cNvPr id="12" name="TextBox 11">
            <a:extLst>
              <a:ext uri="{FF2B5EF4-FFF2-40B4-BE49-F238E27FC236}">
                <a16:creationId xmlns:a16="http://schemas.microsoft.com/office/drawing/2014/main" id="{2CEBE89C-16B5-E143-B924-B16FD013D068}"/>
              </a:ext>
            </a:extLst>
          </p:cNvPr>
          <p:cNvSpPr txBox="1"/>
          <p:nvPr/>
        </p:nvSpPr>
        <p:spPr>
          <a:xfrm>
            <a:off x="11914297" y="8714566"/>
            <a:ext cx="2794000" cy="464614"/>
          </a:xfrm>
          <a:prstGeom prst="rect">
            <a:avLst/>
          </a:prstGeom>
          <a:noFill/>
        </p:spPr>
        <p:txBody>
          <a:bodyPr wrap="square" rtlCol="0">
            <a:spAutoFit/>
          </a:bodyPr>
          <a:lstStyle/>
          <a:p>
            <a:pPr algn="ctr"/>
            <a:r>
              <a:rPr lang="en-US" dirty="0"/>
              <a:t>Path Near Village</a:t>
            </a:r>
          </a:p>
        </p:txBody>
      </p:sp>
      <p:pic>
        <p:nvPicPr>
          <p:cNvPr id="9" name="Picture 8">
            <a:extLst>
              <a:ext uri="{FF2B5EF4-FFF2-40B4-BE49-F238E27FC236}">
                <a16:creationId xmlns:a16="http://schemas.microsoft.com/office/drawing/2014/main" id="{F0AE718D-4B0B-8A48-93F9-8CCC2622D04E}"/>
              </a:ext>
            </a:extLst>
          </p:cNvPr>
          <p:cNvPicPr>
            <a:picLocks noChangeAspect="1"/>
          </p:cNvPicPr>
          <p:nvPr/>
        </p:nvPicPr>
        <p:blipFill>
          <a:blip r:embed="rId4"/>
          <a:stretch>
            <a:fillRect/>
          </a:stretch>
        </p:blipFill>
        <p:spPr>
          <a:xfrm>
            <a:off x="11865429" y="5837936"/>
            <a:ext cx="2899366" cy="2823969"/>
          </a:xfrm>
          <a:prstGeom prst="rect">
            <a:avLst/>
          </a:prstGeom>
        </p:spPr>
      </p:pic>
      <p:pic>
        <p:nvPicPr>
          <p:cNvPr id="11" name="Picture 10">
            <a:extLst>
              <a:ext uri="{FF2B5EF4-FFF2-40B4-BE49-F238E27FC236}">
                <a16:creationId xmlns:a16="http://schemas.microsoft.com/office/drawing/2014/main" id="{630511BC-6945-044A-A21B-0D9A0D2596D1}"/>
              </a:ext>
            </a:extLst>
          </p:cNvPr>
          <p:cNvPicPr>
            <a:picLocks noChangeAspect="1"/>
          </p:cNvPicPr>
          <p:nvPr/>
        </p:nvPicPr>
        <p:blipFill>
          <a:blip r:embed="rId5"/>
          <a:stretch>
            <a:fillRect/>
          </a:stretch>
        </p:blipFill>
        <p:spPr>
          <a:xfrm>
            <a:off x="13810215" y="2668990"/>
            <a:ext cx="3170867" cy="2075242"/>
          </a:xfrm>
          <a:prstGeom prst="rect">
            <a:avLst/>
          </a:prstGeom>
        </p:spPr>
      </p:pic>
      <p:sp>
        <p:nvSpPr>
          <p:cNvPr id="15" name="TextBox 14">
            <a:extLst>
              <a:ext uri="{FF2B5EF4-FFF2-40B4-BE49-F238E27FC236}">
                <a16:creationId xmlns:a16="http://schemas.microsoft.com/office/drawing/2014/main" id="{2C37F333-5F10-6C43-B0A4-C166BCCADE78}"/>
              </a:ext>
            </a:extLst>
          </p:cNvPr>
          <p:cNvSpPr txBox="1"/>
          <p:nvPr/>
        </p:nvSpPr>
        <p:spPr>
          <a:xfrm>
            <a:off x="13998648" y="4948225"/>
            <a:ext cx="2794000" cy="464614"/>
          </a:xfrm>
          <a:prstGeom prst="rect">
            <a:avLst/>
          </a:prstGeom>
          <a:noFill/>
        </p:spPr>
        <p:txBody>
          <a:bodyPr wrap="square" rtlCol="0">
            <a:spAutoFit/>
          </a:bodyPr>
          <a:lstStyle/>
          <a:p>
            <a:pPr algn="ctr"/>
            <a:r>
              <a:rPr lang="en-US" dirty="0"/>
              <a:t>Mowgli’s Kitten</a:t>
            </a:r>
          </a:p>
        </p:txBody>
      </p:sp>
      <p:pic>
        <p:nvPicPr>
          <p:cNvPr id="13" name="Picture 12">
            <a:extLst>
              <a:ext uri="{FF2B5EF4-FFF2-40B4-BE49-F238E27FC236}">
                <a16:creationId xmlns:a16="http://schemas.microsoft.com/office/drawing/2014/main" id="{C049C480-0DEF-4A4C-AE19-142C1290535D}"/>
              </a:ext>
            </a:extLst>
          </p:cNvPr>
          <p:cNvPicPr>
            <a:picLocks noChangeAspect="1"/>
          </p:cNvPicPr>
          <p:nvPr/>
        </p:nvPicPr>
        <p:blipFill>
          <a:blip r:embed="rId6"/>
          <a:stretch>
            <a:fillRect/>
          </a:stretch>
        </p:blipFill>
        <p:spPr>
          <a:xfrm>
            <a:off x="5762256" y="2818493"/>
            <a:ext cx="1527314" cy="3254463"/>
          </a:xfrm>
          <a:prstGeom prst="rect">
            <a:avLst/>
          </a:prstGeom>
        </p:spPr>
      </p:pic>
    </p:spTree>
    <p:extLst>
      <p:ext uri="{BB962C8B-B14F-4D97-AF65-F5344CB8AC3E}">
        <p14:creationId xmlns:p14="http://schemas.microsoft.com/office/powerpoint/2010/main" val="1553065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8EEC132-9F8D-9348-AD46-B29264B60EF5}"/>
              </a:ext>
            </a:extLst>
          </p:cNvPr>
          <p:cNvSpPr>
            <a:spLocks noGrp="1"/>
          </p:cNvSpPr>
          <p:nvPr>
            <p:ph type="title"/>
          </p:nvPr>
        </p:nvSpPr>
        <p:spPr/>
        <p:txBody>
          <a:bodyPr/>
          <a:lstStyle/>
          <a:p>
            <a:r>
              <a:rPr lang="en-US" dirty="0"/>
              <a:t>Does the Human Brain do Serial or Parallel Computation? </a:t>
            </a:r>
          </a:p>
        </p:txBody>
      </p:sp>
      <p:sp>
        <p:nvSpPr>
          <p:cNvPr id="9" name="Text Placeholder 8">
            <a:extLst>
              <a:ext uri="{FF2B5EF4-FFF2-40B4-BE49-F238E27FC236}">
                <a16:creationId xmlns:a16="http://schemas.microsoft.com/office/drawing/2014/main" id="{B66A7844-5E53-004C-A9DB-6BD1DCAAD40C}"/>
              </a:ext>
            </a:extLst>
          </p:cNvPr>
          <p:cNvSpPr>
            <a:spLocks noGrp="1"/>
          </p:cNvSpPr>
          <p:nvPr>
            <p:ph idx="1"/>
          </p:nvPr>
        </p:nvSpPr>
        <p:spPr>
          <a:xfrm>
            <a:off x="726439" y="2024743"/>
            <a:ext cx="16596361" cy="3477155"/>
          </a:xfrm>
        </p:spPr>
        <p:txBody>
          <a:bodyPr/>
          <a:lstStyle/>
          <a:p>
            <a:pPr>
              <a:buSzPct val="100000"/>
            </a:pPr>
            <a:r>
              <a:rPr lang="en-US" sz="3600" dirty="0"/>
              <a:t>The following slide photos of two people</a:t>
            </a:r>
          </a:p>
          <a:p>
            <a:pPr>
              <a:buSzPct val="100000"/>
            </a:pPr>
            <a:r>
              <a:rPr lang="en-US" sz="3600" dirty="0"/>
              <a:t>One is a famous actor</a:t>
            </a:r>
          </a:p>
          <a:p>
            <a:pPr>
              <a:buSzPct val="100000"/>
            </a:pPr>
            <a:r>
              <a:rPr lang="en-US" sz="3600" dirty="0"/>
              <a:t>The other is a synthetically generated image of a person (generated by a GAN)</a:t>
            </a:r>
          </a:p>
          <a:p>
            <a:pPr>
              <a:buSzPct val="100000"/>
            </a:pPr>
            <a:r>
              <a:rPr lang="en-US" sz="3600" dirty="0"/>
              <a:t>Shout out “</a:t>
            </a:r>
            <a:r>
              <a:rPr lang="en-US" sz="3600" b="1" dirty="0">
                <a:solidFill>
                  <a:schemeClr val="accent1"/>
                </a:solidFill>
              </a:rPr>
              <a:t>Left</a:t>
            </a:r>
            <a:r>
              <a:rPr lang="en-US" sz="3600" dirty="0"/>
              <a:t>” or “</a:t>
            </a:r>
            <a:r>
              <a:rPr lang="en-US" sz="3600" b="1" dirty="0">
                <a:solidFill>
                  <a:schemeClr val="accent1"/>
                </a:solidFill>
              </a:rPr>
              <a:t>Right</a:t>
            </a:r>
            <a:r>
              <a:rPr lang="en-US" sz="3600" dirty="0"/>
              <a:t>” as soon as you can tell which is the </a:t>
            </a:r>
            <a:r>
              <a:rPr lang="en-US" sz="3600" b="1" dirty="0"/>
              <a:t>famous</a:t>
            </a:r>
            <a:r>
              <a:rPr lang="en-US" sz="3600" dirty="0"/>
              <a:t> </a:t>
            </a:r>
            <a:r>
              <a:rPr lang="en-US" sz="3600" b="1" dirty="0"/>
              <a:t>actor</a:t>
            </a:r>
          </a:p>
        </p:txBody>
      </p:sp>
      <p:sp>
        <p:nvSpPr>
          <p:cNvPr id="6" name="Slide Number Placeholder 5">
            <a:extLst>
              <a:ext uri="{FF2B5EF4-FFF2-40B4-BE49-F238E27FC236}">
                <a16:creationId xmlns:a16="http://schemas.microsoft.com/office/drawing/2014/main" id="{144A30F2-DD47-8C4F-8CAD-79F3238723D5}"/>
              </a:ext>
            </a:extLst>
          </p:cNvPr>
          <p:cNvSpPr>
            <a:spLocks noGrp="1"/>
          </p:cNvSpPr>
          <p:nvPr>
            <p:ph type="sldNum" sz="quarter" idx="12"/>
          </p:nvPr>
        </p:nvSpPr>
        <p:spPr/>
        <p:txBody>
          <a:bodyPr/>
          <a:lstStyle/>
          <a:p>
            <a:fld id="{3310D8EA-3107-4873-B9AB-DD7D3E79053A}" type="slidenum">
              <a:rPr lang="en-US" smtClean="0"/>
              <a:t>20</a:t>
            </a:fld>
            <a:endParaRPr lang="en-US"/>
          </a:p>
        </p:txBody>
      </p:sp>
    </p:spTree>
    <p:extLst>
      <p:ext uri="{BB962C8B-B14F-4D97-AF65-F5344CB8AC3E}">
        <p14:creationId xmlns:p14="http://schemas.microsoft.com/office/powerpoint/2010/main" val="75881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C2968D-31B9-5B46-988F-D9048A37E2B8}"/>
              </a:ext>
            </a:extLst>
          </p:cNvPr>
          <p:cNvSpPr>
            <a:spLocks noGrp="1"/>
          </p:cNvSpPr>
          <p:nvPr>
            <p:ph type="sldNum" sz="quarter" idx="12"/>
          </p:nvPr>
        </p:nvSpPr>
        <p:spPr/>
        <p:txBody>
          <a:bodyPr/>
          <a:lstStyle/>
          <a:p>
            <a:fld id="{3310D8EA-3107-4873-B9AB-DD7D3E79053A}" type="slidenum">
              <a:rPr lang="en-US" smtClean="0"/>
              <a:t>21</a:t>
            </a:fld>
            <a:endParaRPr lang="en-US"/>
          </a:p>
        </p:txBody>
      </p:sp>
      <p:pic>
        <p:nvPicPr>
          <p:cNvPr id="2" name="Picture 1">
            <a:extLst>
              <a:ext uri="{FF2B5EF4-FFF2-40B4-BE49-F238E27FC236}">
                <a16:creationId xmlns:a16="http://schemas.microsoft.com/office/drawing/2014/main" id="{4DC2DD91-60C9-2341-8DD0-BC8C26CB8B18}"/>
              </a:ext>
            </a:extLst>
          </p:cNvPr>
          <p:cNvPicPr>
            <a:picLocks noChangeAspect="1"/>
          </p:cNvPicPr>
          <p:nvPr/>
        </p:nvPicPr>
        <p:blipFill>
          <a:blip r:embed="rId2"/>
          <a:stretch>
            <a:fillRect/>
          </a:stretch>
        </p:blipFill>
        <p:spPr>
          <a:xfrm>
            <a:off x="3232365" y="2105245"/>
            <a:ext cx="4661452" cy="5699051"/>
          </a:xfrm>
          <a:prstGeom prst="rect">
            <a:avLst/>
          </a:prstGeom>
        </p:spPr>
      </p:pic>
      <p:pic>
        <p:nvPicPr>
          <p:cNvPr id="5" name="Picture 4">
            <a:extLst>
              <a:ext uri="{FF2B5EF4-FFF2-40B4-BE49-F238E27FC236}">
                <a16:creationId xmlns:a16="http://schemas.microsoft.com/office/drawing/2014/main" id="{0374F969-73DF-5840-9C7B-CAB9FD131C8C}"/>
              </a:ext>
            </a:extLst>
          </p:cNvPr>
          <p:cNvPicPr>
            <a:picLocks noChangeAspect="1"/>
          </p:cNvPicPr>
          <p:nvPr/>
        </p:nvPicPr>
        <p:blipFill>
          <a:blip r:embed="rId3"/>
          <a:stretch>
            <a:fillRect/>
          </a:stretch>
        </p:blipFill>
        <p:spPr>
          <a:xfrm>
            <a:off x="9376474" y="2027681"/>
            <a:ext cx="4473737" cy="5776615"/>
          </a:xfrm>
          <a:prstGeom prst="rect">
            <a:avLst/>
          </a:prstGeom>
        </p:spPr>
      </p:pic>
    </p:spTree>
    <p:extLst>
      <p:ext uri="{BB962C8B-B14F-4D97-AF65-F5344CB8AC3E}">
        <p14:creationId xmlns:p14="http://schemas.microsoft.com/office/powerpoint/2010/main" val="372530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0AA5C9-EB08-8D4F-B886-0680523BC0EA}"/>
              </a:ext>
            </a:extLst>
          </p:cNvPr>
          <p:cNvSpPr>
            <a:spLocks noGrp="1"/>
          </p:cNvSpPr>
          <p:nvPr>
            <p:ph type="title"/>
          </p:nvPr>
        </p:nvSpPr>
        <p:spPr/>
        <p:txBody>
          <a:bodyPr/>
          <a:lstStyle/>
          <a:p>
            <a:r>
              <a:rPr lang="en-US" dirty="0"/>
              <a:t>What just happened</a:t>
            </a:r>
          </a:p>
        </p:txBody>
      </p:sp>
      <p:sp>
        <p:nvSpPr>
          <p:cNvPr id="6" name="Content Placeholder 5">
            <a:extLst>
              <a:ext uri="{FF2B5EF4-FFF2-40B4-BE49-F238E27FC236}">
                <a16:creationId xmlns:a16="http://schemas.microsoft.com/office/drawing/2014/main" id="{4E01D1B1-DF86-B340-B3D5-C8EAA889313D}"/>
              </a:ext>
            </a:extLst>
          </p:cNvPr>
          <p:cNvSpPr>
            <a:spLocks noGrp="1"/>
          </p:cNvSpPr>
          <p:nvPr>
            <p:ph idx="1"/>
          </p:nvPr>
        </p:nvSpPr>
        <p:spPr>
          <a:xfrm>
            <a:off x="726439" y="2024743"/>
            <a:ext cx="16596361" cy="4971480"/>
          </a:xfrm>
        </p:spPr>
        <p:txBody>
          <a:bodyPr/>
          <a:lstStyle/>
          <a:p>
            <a:pPr marL="514350" indent="-514350">
              <a:buSzPct val="100000"/>
              <a:buFont typeface="+mj-lt"/>
              <a:buAutoNum type="arabicPeriod"/>
            </a:pPr>
            <a:r>
              <a:rPr lang="en-US" sz="2800" dirty="0"/>
              <a:t>The visual cortex received the images as electrical signals from your eyes</a:t>
            </a:r>
          </a:p>
          <a:p>
            <a:pPr marL="514350" indent="-514350">
              <a:buSzPct val="100000"/>
              <a:buFont typeface="+mj-lt"/>
              <a:buAutoNum type="arabicPeriod"/>
            </a:pPr>
            <a:r>
              <a:rPr lang="en-US" sz="2800" dirty="0"/>
              <a:t>Your brain identified key </a:t>
            </a:r>
            <a:r>
              <a:rPr lang="en-US" sz="2800" b="1" dirty="0"/>
              <a:t>features</a:t>
            </a:r>
            <a:r>
              <a:rPr lang="en-US" sz="2800" dirty="0"/>
              <a:t> of each face from the images - in </a:t>
            </a:r>
            <a:r>
              <a:rPr lang="en-US" sz="2800" b="1" dirty="0">
                <a:solidFill>
                  <a:schemeClr val="accent1"/>
                </a:solidFill>
              </a:rPr>
              <a:t>parallel</a:t>
            </a:r>
          </a:p>
          <a:p>
            <a:pPr marL="514350" indent="-514350">
              <a:buSzPct val="100000"/>
              <a:buFont typeface="+mj-lt"/>
              <a:buAutoNum type="arabicPeriod"/>
            </a:pPr>
            <a:r>
              <a:rPr lang="en-US" sz="2800" dirty="0"/>
              <a:t>Your brain sent these features as electrical signals to your memories of people’s faces</a:t>
            </a:r>
          </a:p>
          <a:p>
            <a:pPr marL="514350" indent="-514350">
              <a:buSzPct val="100000"/>
              <a:buFont typeface="+mj-lt"/>
              <a:buAutoNum type="arabicPeriod"/>
            </a:pPr>
            <a:r>
              <a:rPr lang="en-US" sz="2800" dirty="0"/>
              <a:t>Your brain compared these features to </a:t>
            </a:r>
            <a:r>
              <a:rPr lang="en-US" sz="2800" b="1" dirty="0"/>
              <a:t>every memory you have of a person’s face </a:t>
            </a:r>
            <a:r>
              <a:rPr lang="en-US" sz="2800" dirty="0"/>
              <a:t>– in </a:t>
            </a:r>
            <a:r>
              <a:rPr lang="en-US" sz="2800" b="1" dirty="0">
                <a:solidFill>
                  <a:schemeClr val="accent1"/>
                </a:solidFill>
              </a:rPr>
              <a:t>parallel</a:t>
            </a:r>
          </a:p>
          <a:p>
            <a:pPr marL="514350" indent="-514350">
              <a:buSzPct val="100000"/>
              <a:buFont typeface="+mj-lt"/>
              <a:buAutoNum type="arabicPeriod"/>
            </a:pPr>
            <a:r>
              <a:rPr lang="en-US" sz="2800" dirty="0"/>
              <a:t>Your brain sent their recognition scores to a control center of your brain</a:t>
            </a:r>
          </a:p>
          <a:p>
            <a:pPr marL="514350" indent="-514350">
              <a:buSzPct val="100000"/>
              <a:buFont typeface="+mj-lt"/>
              <a:buAutoNum type="arabicPeriod"/>
            </a:pPr>
            <a:r>
              <a:rPr lang="en-US" sz="2800" dirty="0"/>
              <a:t>Your brain’s speech center vocalized the word “right” – in </a:t>
            </a:r>
            <a:r>
              <a:rPr lang="en-US" sz="2800" b="1" dirty="0">
                <a:solidFill>
                  <a:srgbClr val="00B050"/>
                </a:solidFill>
              </a:rPr>
              <a:t>series</a:t>
            </a:r>
          </a:p>
          <a:p>
            <a:pPr marL="514350" indent="-514350">
              <a:buSzPct val="100000"/>
              <a:buFont typeface="+mj-lt"/>
              <a:buAutoNum type="arabicPeriod"/>
            </a:pPr>
            <a:endParaRPr lang="en-US" sz="2800" dirty="0"/>
          </a:p>
        </p:txBody>
      </p:sp>
      <p:sp>
        <p:nvSpPr>
          <p:cNvPr id="3" name="Slide Number Placeholder 2">
            <a:extLst>
              <a:ext uri="{FF2B5EF4-FFF2-40B4-BE49-F238E27FC236}">
                <a16:creationId xmlns:a16="http://schemas.microsoft.com/office/drawing/2014/main" id="{E12FBE97-ADF3-034C-BEA1-7F19F2CACBA2}"/>
              </a:ext>
            </a:extLst>
          </p:cNvPr>
          <p:cNvSpPr>
            <a:spLocks noGrp="1"/>
          </p:cNvSpPr>
          <p:nvPr>
            <p:ph type="sldNum" sz="quarter" idx="12"/>
          </p:nvPr>
        </p:nvSpPr>
        <p:spPr/>
        <p:txBody>
          <a:bodyPr/>
          <a:lstStyle/>
          <a:p>
            <a:fld id="{3310D8EA-3107-4873-B9AB-DD7D3E79053A}" type="slidenum">
              <a:rPr lang="en-US" smtClean="0"/>
              <a:t>22</a:t>
            </a:fld>
            <a:endParaRPr lang="en-US"/>
          </a:p>
        </p:txBody>
      </p:sp>
      <p:sp>
        <p:nvSpPr>
          <p:cNvPr id="7" name="TextBox 6">
            <a:extLst>
              <a:ext uri="{FF2B5EF4-FFF2-40B4-BE49-F238E27FC236}">
                <a16:creationId xmlns:a16="http://schemas.microsoft.com/office/drawing/2014/main" id="{9CC353B4-D1CD-1643-949A-35D4F6ED1273}"/>
              </a:ext>
            </a:extLst>
          </p:cNvPr>
          <p:cNvSpPr txBox="1"/>
          <p:nvPr/>
        </p:nvSpPr>
        <p:spPr>
          <a:xfrm>
            <a:off x="3568598" y="6731739"/>
            <a:ext cx="13351068" cy="2246769"/>
          </a:xfrm>
          <a:prstGeom prst="rect">
            <a:avLst/>
          </a:prstGeom>
          <a:noFill/>
        </p:spPr>
        <p:txBody>
          <a:bodyPr wrap="square" rtlCol="0">
            <a:spAutoFit/>
          </a:bodyPr>
          <a:lstStyle/>
          <a:p>
            <a:r>
              <a:rPr lang="en-US" sz="2800" dirty="0"/>
              <a:t>Two Key Questions:</a:t>
            </a:r>
            <a:br>
              <a:rPr lang="en-US" sz="2800" dirty="0"/>
            </a:br>
            <a:endParaRPr lang="en-US" sz="2800" dirty="0"/>
          </a:p>
          <a:p>
            <a:pPr marL="514350" indent="-514350">
              <a:buFont typeface="+mj-lt"/>
              <a:buAutoNum type="arabicPeriod"/>
            </a:pPr>
            <a:r>
              <a:rPr lang="en-US" sz="2800" dirty="0"/>
              <a:t>How does the brain know to pay </a:t>
            </a:r>
            <a:r>
              <a:rPr lang="en-US" sz="2800" b="1" dirty="0">
                <a:solidFill>
                  <a:schemeClr val="accent1"/>
                </a:solidFill>
              </a:rPr>
              <a:t>attention</a:t>
            </a:r>
            <a:r>
              <a:rPr lang="en-US" sz="2800" dirty="0"/>
              <a:t> to specific features of a face?</a:t>
            </a:r>
          </a:p>
          <a:p>
            <a:pPr marL="514350" indent="-514350">
              <a:buFont typeface="+mj-lt"/>
              <a:buAutoNum type="arabicPeriod"/>
            </a:pPr>
            <a:r>
              <a:rPr lang="en-US" sz="2800" dirty="0"/>
              <a:t>What portions of real-time recommendation systems can be done cost effectively in </a:t>
            </a:r>
            <a:r>
              <a:rPr lang="en-US" sz="2800" b="1" dirty="0">
                <a:solidFill>
                  <a:schemeClr val="accent1"/>
                </a:solidFill>
              </a:rPr>
              <a:t>parallel</a:t>
            </a:r>
            <a:r>
              <a:rPr lang="en-US" sz="2800" dirty="0"/>
              <a:t> at low cost?</a:t>
            </a:r>
          </a:p>
        </p:txBody>
      </p:sp>
      <p:sp>
        <p:nvSpPr>
          <p:cNvPr id="4" name="TextBox 3">
            <a:extLst>
              <a:ext uri="{FF2B5EF4-FFF2-40B4-BE49-F238E27FC236}">
                <a16:creationId xmlns:a16="http://schemas.microsoft.com/office/drawing/2014/main" id="{46DEFC13-7D52-FC44-ACC6-92BE3240C9FB}"/>
              </a:ext>
            </a:extLst>
          </p:cNvPr>
          <p:cNvSpPr txBox="1"/>
          <p:nvPr/>
        </p:nvSpPr>
        <p:spPr>
          <a:xfrm>
            <a:off x="726439" y="5963698"/>
            <a:ext cx="14457035" cy="464614"/>
          </a:xfrm>
          <a:prstGeom prst="rect">
            <a:avLst/>
          </a:prstGeom>
          <a:noFill/>
        </p:spPr>
        <p:txBody>
          <a:bodyPr wrap="none" rtlCol="0">
            <a:spAutoFit/>
          </a:bodyPr>
          <a:lstStyle/>
          <a:p>
            <a:r>
              <a:rPr lang="en-US" dirty="0"/>
              <a:t>Answer: The human brain, comprised of around 84B neurons, does </a:t>
            </a:r>
            <a:r>
              <a:rPr lang="en-US" b="1" dirty="0"/>
              <a:t>both</a:t>
            </a:r>
            <a:r>
              <a:rPr lang="en-US" dirty="0"/>
              <a:t> parallel and series calculations</a:t>
            </a:r>
          </a:p>
        </p:txBody>
      </p:sp>
    </p:spTree>
    <p:extLst>
      <p:ext uri="{BB962C8B-B14F-4D97-AF65-F5344CB8AC3E}">
        <p14:creationId xmlns:p14="http://schemas.microsoft.com/office/powerpoint/2010/main" val="226026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497608-3B03-6146-BAFC-8616213059D8}"/>
              </a:ext>
            </a:extLst>
          </p:cNvPr>
          <p:cNvSpPr>
            <a:spLocks noGrp="1"/>
          </p:cNvSpPr>
          <p:nvPr>
            <p:ph type="title"/>
          </p:nvPr>
        </p:nvSpPr>
        <p:spPr/>
        <p:txBody>
          <a:bodyPr/>
          <a:lstStyle/>
          <a:p>
            <a:r>
              <a:rPr lang="en-US" dirty="0"/>
              <a:t>The Neighboring Village Problem</a:t>
            </a:r>
          </a:p>
        </p:txBody>
      </p:sp>
      <p:sp>
        <p:nvSpPr>
          <p:cNvPr id="9" name="Content Placeholder 8">
            <a:extLst>
              <a:ext uri="{FF2B5EF4-FFF2-40B4-BE49-F238E27FC236}">
                <a16:creationId xmlns:a16="http://schemas.microsoft.com/office/drawing/2014/main" id="{E803E971-2057-B646-8753-CA149DC20774}"/>
              </a:ext>
            </a:extLst>
          </p:cNvPr>
          <p:cNvSpPr>
            <a:spLocks noGrp="1"/>
          </p:cNvSpPr>
          <p:nvPr>
            <p:ph idx="1"/>
          </p:nvPr>
        </p:nvSpPr>
        <p:spPr>
          <a:xfrm>
            <a:off x="840739" y="7118277"/>
            <a:ext cx="16596361" cy="1841243"/>
          </a:xfrm>
        </p:spPr>
        <p:txBody>
          <a:bodyPr/>
          <a:lstStyle/>
          <a:p>
            <a:r>
              <a:rPr lang="en-US" dirty="0"/>
              <a:t>Is this person from my village or a nearby village?</a:t>
            </a:r>
          </a:p>
          <a:p>
            <a:r>
              <a:rPr lang="en-US" dirty="0"/>
              <a:t>How similar is this face to someone I know in my village?</a:t>
            </a:r>
          </a:p>
          <a:p>
            <a:r>
              <a:rPr lang="en-US" dirty="0"/>
              <a:t>Is this person a threat?</a:t>
            </a:r>
          </a:p>
        </p:txBody>
      </p:sp>
      <p:sp>
        <p:nvSpPr>
          <p:cNvPr id="5" name="Slide Number Placeholder 4">
            <a:extLst>
              <a:ext uri="{FF2B5EF4-FFF2-40B4-BE49-F238E27FC236}">
                <a16:creationId xmlns:a16="http://schemas.microsoft.com/office/drawing/2014/main" id="{82E0F46F-0084-4A4A-892F-E952CA44CE5A}"/>
              </a:ext>
            </a:extLst>
          </p:cNvPr>
          <p:cNvSpPr>
            <a:spLocks noGrp="1"/>
          </p:cNvSpPr>
          <p:nvPr>
            <p:ph type="sldNum" sz="quarter" idx="12"/>
          </p:nvPr>
        </p:nvSpPr>
        <p:spPr/>
        <p:txBody>
          <a:bodyPr/>
          <a:lstStyle/>
          <a:p>
            <a:fld id="{3310D8EA-3107-4873-B9AB-DD7D3E79053A}" type="slidenum">
              <a:rPr lang="en-US" smtClean="0"/>
              <a:t>23</a:t>
            </a:fld>
            <a:endParaRPr lang="en-US"/>
          </a:p>
        </p:txBody>
      </p:sp>
      <p:pic>
        <p:nvPicPr>
          <p:cNvPr id="10" name="Picture 9">
            <a:extLst>
              <a:ext uri="{FF2B5EF4-FFF2-40B4-BE49-F238E27FC236}">
                <a16:creationId xmlns:a16="http://schemas.microsoft.com/office/drawing/2014/main" id="{E650E3E0-54C7-9847-834F-F0ABF5D83B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25849" y="2187649"/>
            <a:ext cx="2624424" cy="1339192"/>
          </a:xfrm>
          <a:prstGeom prst="rect">
            <a:avLst/>
          </a:prstGeom>
        </p:spPr>
      </p:pic>
      <p:pic>
        <p:nvPicPr>
          <p:cNvPr id="11" name="Picture 10">
            <a:extLst>
              <a:ext uri="{FF2B5EF4-FFF2-40B4-BE49-F238E27FC236}">
                <a16:creationId xmlns:a16="http://schemas.microsoft.com/office/drawing/2014/main" id="{C59CB082-902E-2344-8106-DEAE9F4984E1}"/>
              </a:ext>
            </a:extLst>
          </p:cNvPr>
          <p:cNvPicPr>
            <a:picLocks noChangeAspect="1"/>
          </p:cNvPicPr>
          <p:nvPr/>
        </p:nvPicPr>
        <p:blipFill>
          <a:blip r:embed="rId3"/>
          <a:stretch>
            <a:fillRect/>
          </a:stretch>
        </p:blipFill>
        <p:spPr>
          <a:xfrm>
            <a:off x="2937413" y="2723730"/>
            <a:ext cx="1527314" cy="3254463"/>
          </a:xfrm>
          <a:prstGeom prst="rect">
            <a:avLst/>
          </a:prstGeom>
        </p:spPr>
      </p:pic>
      <p:sp>
        <p:nvSpPr>
          <p:cNvPr id="12" name="TextBox 11">
            <a:extLst>
              <a:ext uri="{FF2B5EF4-FFF2-40B4-BE49-F238E27FC236}">
                <a16:creationId xmlns:a16="http://schemas.microsoft.com/office/drawing/2014/main" id="{7271D10A-E5BB-CA43-826D-1B3EF93AD9F9}"/>
              </a:ext>
            </a:extLst>
          </p:cNvPr>
          <p:cNvSpPr txBox="1"/>
          <p:nvPr/>
        </p:nvSpPr>
        <p:spPr>
          <a:xfrm>
            <a:off x="11479637" y="3601023"/>
            <a:ext cx="1612173" cy="464614"/>
          </a:xfrm>
          <a:prstGeom prst="rect">
            <a:avLst/>
          </a:prstGeom>
          <a:noFill/>
        </p:spPr>
        <p:txBody>
          <a:bodyPr wrap="none" rtlCol="0">
            <a:spAutoFit/>
          </a:bodyPr>
          <a:lstStyle/>
          <a:p>
            <a:r>
              <a:rPr lang="en-US" dirty="0"/>
              <a:t>My Village</a:t>
            </a:r>
          </a:p>
        </p:txBody>
      </p:sp>
      <p:pic>
        <p:nvPicPr>
          <p:cNvPr id="13" name="Picture 12">
            <a:extLst>
              <a:ext uri="{FF2B5EF4-FFF2-40B4-BE49-F238E27FC236}">
                <a16:creationId xmlns:a16="http://schemas.microsoft.com/office/drawing/2014/main" id="{D67DC77C-E2C8-D144-94A2-FB41468ECC06}"/>
              </a:ext>
            </a:extLst>
          </p:cNvPr>
          <p:cNvPicPr>
            <a:picLocks noChangeAspect="1"/>
          </p:cNvPicPr>
          <p:nvPr/>
        </p:nvPicPr>
        <p:blipFill>
          <a:blip r:embed="rId4">
            <a:clrChange>
              <a:clrFrom>
                <a:srgbClr val="E6E6E6"/>
              </a:clrFrom>
              <a:clrTo>
                <a:srgbClr val="E6E6E6">
                  <a:alpha val="0"/>
                </a:srgbClr>
              </a:clrTo>
            </a:clrChange>
          </a:blip>
          <a:stretch>
            <a:fillRect/>
          </a:stretch>
        </p:blipFill>
        <p:spPr>
          <a:xfrm>
            <a:off x="5873471" y="2797758"/>
            <a:ext cx="2624423" cy="2858881"/>
          </a:xfrm>
          <a:prstGeom prst="rect">
            <a:avLst/>
          </a:prstGeom>
        </p:spPr>
      </p:pic>
      <p:pic>
        <p:nvPicPr>
          <p:cNvPr id="14" name="Picture 13">
            <a:extLst>
              <a:ext uri="{FF2B5EF4-FFF2-40B4-BE49-F238E27FC236}">
                <a16:creationId xmlns:a16="http://schemas.microsoft.com/office/drawing/2014/main" id="{CEA7E087-7161-CD44-AF93-E793F80B9B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73511" y="4884165"/>
            <a:ext cx="2624423" cy="1339192"/>
          </a:xfrm>
          <a:prstGeom prst="rect">
            <a:avLst/>
          </a:prstGeom>
        </p:spPr>
      </p:pic>
      <p:sp>
        <p:nvSpPr>
          <p:cNvPr id="15" name="TextBox 14">
            <a:extLst>
              <a:ext uri="{FF2B5EF4-FFF2-40B4-BE49-F238E27FC236}">
                <a16:creationId xmlns:a16="http://schemas.microsoft.com/office/drawing/2014/main" id="{1A60CB9F-13C7-6144-867E-7088B184CA5B}"/>
              </a:ext>
            </a:extLst>
          </p:cNvPr>
          <p:cNvSpPr txBox="1"/>
          <p:nvPr/>
        </p:nvSpPr>
        <p:spPr>
          <a:xfrm>
            <a:off x="11479637" y="6247397"/>
            <a:ext cx="1976054" cy="464614"/>
          </a:xfrm>
          <a:prstGeom prst="rect">
            <a:avLst/>
          </a:prstGeom>
          <a:noFill/>
        </p:spPr>
        <p:txBody>
          <a:bodyPr wrap="none" rtlCol="0">
            <a:spAutoFit/>
          </a:bodyPr>
          <a:lstStyle/>
          <a:p>
            <a:r>
              <a:rPr lang="en-US" dirty="0"/>
              <a:t>Other Village</a:t>
            </a:r>
          </a:p>
        </p:txBody>
      </p:sp>
      <p:cxnSp>
        <p:nvCxnSpPr>
          <p:cNvPr id="17" name="Straight Arrow Connector 16">
            <a:extLst>
              <a:ext uri="{FF2B5EF4-FFF2-40B4-BE49-F238E27FC236}">
                <a16:creationId xmlns:a16="http://schemas.microsoft.com/office/drawing/2014/main" id="{41345B7F-082C-B346-8CEE-A34FAD5A1171}"/>
              </a:ext>
            </a:extLst>
          </p:cNvPr>
          <p:cNvCxnSpPr/>
          <p:nvPr/>
        </p:nvCxnSpPr>
        <p:spPr>
          <a:xfrm flipV="1">
            <a:off x="8940800" y="3042922"/>
            <a:ext cx="1542143" cy="101397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446655-6246-F547-ACEA-AA2303C760C0}"/>
              </a:ext>
            </a:extLst>
          </p:cNvPr>
          <p:cNvCxnSpPr>
            <a:cxnSpLocks/>
          </p:cNvCxnSpPr>
          <p:nvPr/>
        </p:nvCxnSpPr>
        <p:spPr>
          <a:xfrm>
            <a:off x="8940800" y="4490357"/>
            <a:ext cx="1542143" cy="106340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C23EA6-6E11-B14D-B805-A301A7BAA70E}"/>
              </a:ext>
            </a:extLst>
          </p:cNvPr>
          <p:cNvSpPr txBox="1"/>
          <p:nvPr/>
        </p:nvSpPr>
        <p:spPr>
          <a:xfrm>
            <a:off x="3125431" y="6120390"/>
            <a:ext cx="1151277" cy="464614"/>
          </a:xfrm>
          <a:prstGeom prst="rect">
            <a:avLst/>
          </a:prstGeom>
          <a:noFill/>
        </p:spPr>
        <p:txBody>
          <a:bodyPr wrap="none" rtlCol="0">
            <a:spAutoFit/>
          </a:bodyPr>
          <a:lstStyle/>
          <a:p>
            <a:r>
              <a:rPr lang="en-US" dirty="0"/>
              <a:t>Mowgli</a:t>
            </a:r>
          </a:p>
        </p:txBody>
      </p:sp>
      <p:sp>
        <p:nvSpPr>
          <p:cNvPr id="22" name="TextBox 21">
            <a:extLst>
              <a:ext uri="{FF2B5EF4-FFF2-40B4-BE49-F238E27FC236}">
                <a16:creationId xmlns:a16="http://schemas.microsoft.com/office/drawing/2014/main" id="{73A3EE66-115B-4348-8DE2-6BF933A7C26B}"/>
              </a:ext>
            </a:extLst>
          </p:cNvPr>
          <p:cNvSpPr txBox="1"/>
          <p:nvPr/>
        </p:nvSpPr>
        <p:spPr>
          <a:xfrm>
            <a:off x="5765558" y="5893379"/>
            <a:ext cx="2840248" cy="836896"/>
          </a:xfrm>
          <a:prstGeom prst="rect">
            <a:avLst/>
          </a:prstGeom>
          <a:noFill/>
        </p:spPr>
        <p:txBody>
          <a:bodyPr wrap="square" rtlCol="0">
            <a:spAutoFit/>
          </a:bodyPr>
          <a:lstStyle/>
          <a:p>
            <a:pPr algn="ctr"/>
            <a:r>
              <a:rPr lang="en-US" dirty="0"/>
              <a:t>Sees a new person on the path</a:t>
            </a:r>
          </a:p>
        </p:txBody>
      </p:sp>
    </p:spTree>
    <p:extLst>
      <p:ext uri="{BB962C8B-B14F-4D97-AF65-F5344CB8AC3E}">
        <p14:creationId xmlns:p14="http://schemas.microsoft.com/office/powerpoint/2010/main" val="204365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D215-CAD9-464B-B84C-2092845941EB}"/>
              </a:ext>
            </a:extLst>
          </p:cNvPr>
          <p:cNvSpPr>
            <a:spLocks noGrp="1"/>
          </p:cNvSpPr>
          <p:nvPr>
            <p:ph type="title"/>
          </p:nvPr>
        </p:nvSpPr>
        <p:spPr/>
        <p:txBody>
          <a:bodyPr/>
          <a:lstStyle/>
          <a:p>
            <a:r>
              <a:rPr lang="en-US" dirty="0"/>
              <a:t>The Product Recommendation Challenge</a:t>
            </a:r>
          </a:p>
        </p:txBody>
      </p:sp>
      <p:sp>
        <p:nvSpPr>
          <p:cNvPr id="3" name="Text Placeholder 2">
            <a:extLst>
              <a:ext uri="{FF2B5EF4-FFF2-40B4-BE49-F238E27FC236}">
                <a16:creationId xmlns:a16="http://schemas.microsoft.com/office/drawing/2014/main" id="{753D5DDA-CB23-AC49-A801-63D579828A75}"/>
              </a:ext>
            </a:extLst>
          </p:cNvPr>
          <p:cNvSpPr>
            <a:spLocks noGrp="1"/>
          </p:cNvSpPr>
          <p:nvPr>
            <p:ph type="body" idx="1"/>
          </p:nvPr>
        </p:nvSpPr>
        <p:spPr>
          <a:xfrm>
            <a:off x="609546" y="1915259"/>
            <a:ext cx="16662507" cy="6680960"/>
          </a:xfrm>
        </p:spPr>
        <p:txBody>
          <a:bodyPr/>
          <a:lstStyle/>
          <a:p>
            <a:pPr marL="742950" indent="-742950">
              <a:buSzPct val="100000"/>
              <a:buFont typeface="+mj-lt"/>
              <a:buAutoNum type="arabicPeriod"/>
            </a:pPr>
            <a:r>
              <a:rPr lang="en-US" sz="3600" dirty="0"/>
              <a:t>A customer comes to your web site</a:t>
            </a:r>
          </a:p>
          <a:p>
            <a:pPr marL="742950" indent="-742950">
              <a:buSzPct val="100000"/>
              <a:buFont typeface="+mj-lt"/>
              <a:buAutoNum type="arabicPeriod"/>
            </a:pPr>
            <a:r>
              <a:rPr lang="en-US" sz="3600" dirty="0"/>
              <a:t>You have information on their prior purchases, and they view new products</a:t>
            </a:r>
          </a:p>
          <a:p>
            <a:pPr marL="742950" indent="-742950">
              <a:buSzPct val="100000"/>
              <a:buFont typeface="+mj-lt"/>
              <a:buAutoNum type="arabicPeriod"/>
            </a:pPr>
            <a:r>
              <a:rPr lang="en-US" sz="3600" dirty="0"/>
              <a:t>How </a:t>
            </a:r>
            <a:r>
              <a:rPr lang="en-US" sz="3600" b="1" dirty="0"/>
              <a:t>quickly</a:t>
            </a:r>
            <a:r>
              <a:rPr lang="en-US" sz="3600" dirty="0"/>
              <a:t> can you generate a real-time recommendation based on 10 products and 1 million product reviews?</a:t>
            </a:r>
          </a:p>
          <a:p>
            <a:pPr marL="742950" indent="-742950">
              <a:buSzPct val="100000"/>
              <a:buFont typeface="+mj-lt"/>
              <a:buAutoNum type="arabicPeriod"/>
            </a:pPr>
            <a:r>
              <a:rPr lang="en-US" sz="3600" dirty="0"/>
              <a:t>How much </a:t>
            </a:r>
            <a:r>
              <a:rPr lang="en-US" sz="3600" b="1" dirty="0"/>
              <a:t>detail</a:t>
            </a:r>
            <a:r>
              <a:rPr lang="en-US" sz="3600" dirty="0"/>
              <a:t> can you consider and return the best match in 100 milliseconds?</a:t>
            </a:r>
          </a:p>
          <a:p>
            <a:pPr marL="0" indent="0">
              <a:buSzPct val="100000"/>
              <a:buNone/>
            </a:pPr>
            <a:br>
              <a:rPr lang="en-US" sz="3600" b="1" dirty="0"/>
            </a:br>
            <a:r>
              <a:rPr lang="en-US" sz="3600" dirty="0"/>
              <a:t>How quickly can we compare a given customer and their purchases to 1 million other customers and their purchases?</a:t>
            </a:r>
          </a:p>
          <a:p>
            <a:pPr marL="0" indent="0">
              <a:buSzPct val="100000"/>
              <a:buNone/>
            </a:pPr>
            <a:endParaRPr lang="en-US" sz="3600" dirty="0"/>
          </a:p>
          <a:p>
            <a:pPr marL="0" indent="0">
              <a:buSzPct val="100000"/>
              <a:buNone/>
            </a:pPr>
            <a:r>
              <a:rPr lang="en-US" sz="3600" dirty="0"/>
              <a:t>What comparison tasks can be done in parallel?</a:t>
            </a:r>
          </a:p>
          <a:p>
            <a:pPr marL="0" indent="0">
              <a:buSzPct val="100000"/>
              <a:buNone/>
            </a:pPr>
            <a:endParaRPr lang="en-US" sz="3600" dirty="0"/>
          </a:p>
          <a:p>
            <a:pPr marL="0" indent="0">
              <a:buSzPct val="100000"/>
              <a:buNone/>
            </a:pPr>
            <a:endParaRPr lang="en-US" sz="3600" dirty="0"/>
          </a:p>
        </p:txBody>
      </p:sp>
      <p:sp>
        <p:nvSpPr>
          <p:cNvPr id="4" name="Slide Number Placeholder 3">
            <a:extLst>
              <a:ext uri="{FF2B5EF4-FFF2-40B4-BE49-F238E27FC236}">
                <a16:creationId xmlns:a16="http://schemas.microsoft.com/office/drawing/2014/main" id="{0C32BF5C-7E94-754E-95E6-E632A0E2689D}"/>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372590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1753-AF6E-E941-96CA-5475E4418CAD}"/>
              </a:ext>
            </a:extLst>
          </p:cNvPr>
          <p:cNvSpPr>
            <a:spLocks noGrp="1"/>
          </p:cNvSpPr>
          <p:nvPr>
            <p:ph type="title"/>
          </p:nvPr>
        </p:nvSpPr>
        <p:spPr/>
        <p:txBody>
          <a:bodyPr/>
          <a:lstStyle/>
          <a:p>
            <a:r>
              <a:rPr lang="en-US" dirty="0"/>
              <a:t>Don’t Delay a Calculation Over 200 milliseconds (2/10</a:t>
            </a:r>
            <a:r>
              <a:rPr lang="en-US" baseline="30000" dirty="0"/>
              <a:t>th</a:t>
            </a:r>
            <a:r>
              <a:rPr lang="en-US" dirty="0"/>
              <a:t> of a second)</a:t>
            </a:r>
          </a:p>
        </p:txBody>
      </p:sp>
      <p:sp>
        <p:nvSpPr>
          <p:cNvPr id="3" name="Text Placeholder 2">
            <a:extLst>
              <a:ext uri="{FF2B5EF4-FFF2-40B4-BE49-F238E27FC236}">
                <a16:creationId xmlns:a16="http://schemas.microsoft.com/office/drawing/2014/main" id="{0FCBC306-07D3-BD4C-A489-E1D333361EB1}"/>
              </a:ext>
            </a:extLst>
          </p:cNvPr>
          <p:cNvSpPr>
            <a:spLocks noGrp="1"/>
          </p:cNvSpPr>
          <p:nvPr>
            <p:ph type="body" idx="1"/>
          </p:nvPr>
        </p:nvSpPr>
        <p:spPr>
          <a:xfrm>
            <a:off x="1092069" y="2645615"/>
            <a:ext cx="15441439" cy="3477600"/>
          </a:xfrm>
        </p:spPr>
        <p:txBody>
          <a:bodyPr/>
          <a:lstStyle/>
          <a:p>
            <a:pPr>
              <a:buSzPct val="100000"/>
              <a:buFont typeface="Arial" panose="020B0604020202020204" pitchFamily="34" charset="0"/>
              <a:buChar char="•"/>
            </a:pPr>
            <a:r>
              <a:rPr lang="en-US" sz="4000" dirty="0"/>
              <a:t>47 percent of visitors </a:t>
            </a:r>
            <a:r>
              <a:rPr lang="en-US" sz="4000" b="1" dirty="0"/>
              <a:t>expect</a:t>
            </a:r>
            <a:r>
              <a:rPr lang="en-US" sz="4000" dirty="0"/>
              <a:t> a website to load in less than 2 seconds</a:t>
            </a:r>
          </a:p>
          <a:p>
            <a:pPr>
              <a:buSzPct val="100000"/>
              <a:buFont typeface="Arial" panose="020B0604020202020204" pitchFamily="34" charset="0"/>
              <a:buChar char="•"/>
            </a:pPr>
            <a:r>
              <a:rPr lang="en-US" sz="4000" dirty="0"/>
              <a:t>40 percent of visitors will </a:t>
            </a:r>
            <a:r>
              <a:rPr lang="en-US" sz="4000" b="1" dirty="0"/>
              <a:t>leave</a:t>
            </a:r>
            <a:r>
              <a:rPr lang="en-US" sz="4000" dirty="0"/>
              <a:t> the website if the loading process takes more than 3 seconds.</a:t>
            </a:r>
          </a:p>
        </p:txBody>
      </p:sp>
      <p:sp>
        <p:nvSpPr>
          <p:cNvPr id="4" name="Slide Number Placeholder 3">
            <a:extLst>
              <a:ext uri="{FF2B5EF4-FFF2-40B4-BE49-F238E27FC236}">
                <a16:creationId xmlns:a16="http://schemas.microsoft.com/office/drawing/2014/main" id="{58BF8023-A02B-9E47-B7D9-C092864458BE}"/>
              </a:ext>
            </a:extLst>
          </p:cNvPr>
          <p:cNvSpPr>
            <a:spLocks noGrp="1"/>
          </p:cNvSpPr>
          <p:nvPr>
            <p:ph type="sldNum" idx="12"/>
          </p:nvPr>
        </p:nvSpPr>
        <p:spPr/>
        <p:txBody>
          <a:bodyPr/>
          <a:lstStyle/>
          <a:p>
            <a:fld id="{00000000-1234-1234-1234-123412341234}" type="slidenum">
              <a:rPr lang="en" smtClean="0"/>
              <a:pPr/>
              <a:t>25</a:t>
            </a:fld>
            <a:endParaRPr lang="en"/>
          </a:p>
        </p:txBody>
      </p:sp>
      <p:sp>
        <p:nvSpPr>
          <p:cNvPr id="5" name="TextBox 4">
            <a:extLst>
              <a:ext uri="{FF2B5EF4-FFF2-40B4-BE49-F238E27FC236}">
                <a16:creationId xmlns:a16="http://schemas.microsoft.com/office/drawing/2014/main" id="{0D601F22-028D-404B-A7F1-C897CC50C506}"/>
              </a:ext>
            </a:extLst>
          </p:cNvPr>
          <p:cNvSpPr txBox="1"/>
          <p:nvPr/>
        </p:nvSpPr>
        <p:spPr>
          <a:xfrm>
            <a:off x="2269671" y="8206852"/>
            <a:ext cx="14263837" cy="464614"/>
          </a:xfrm>
          <a:prstGeom prst="rect">
            <a:avLst/>
          </a:prstGeom>
          <a:noFill/>
        </p:spPr>
        <p:txBody>
          <a:bodyPr wrap="square" rtlCol="0">
            <a:spAutoFit/>
          </a:bodyPr>
          <a:lstStyle/>
          <a:p>
            <a:r>
              <a:rPr lang="en-US" dirty="0"/>
              <a:t>According to </a:t>
            </a:r>
            <a:r>
              <a:rPr lang="en-US" dirty="0" err="1"/>
              <a:t>Kissmetrics</a:t>
            </a:r>
            <a:r>
              <a:rPr lang="en-US" dirty="0"/>
              <a:t> http://</a:t>
            </a:r>
            <a:r>
              <a:rPr lang="en-US" dirty="0" err="1"/>
              <a:t>www.nngroup.com</a:t>
            </a:r>
            <a:r>
              <a:rPr lang="en-US" dirty="0"/>
              <a:t>/articles/how-long-do-users-stay-on-web-pages/</a:t>
            </a:r>
          </a:p>
        </p:txBody>
      </p:sp>
    </p:spTree>
    <p:extLst>
      <p:ext uri="{BB962C8B-B14F-4D97-AF65-F5344CB8AC3E}">
        <p14:creationId xmlns:p14="http://schemas.microsoft.com/office/powerpoint/2010/main" val="3906843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01946E-55C4-9240-9237-A0C1FD90957B}"/>
              </a:ext>
            </a:extLst>
          </p:cNvPr>
          <p:cNvSpPr>
            <a:spLocks noGrp="1"/>
          </p:cNvSpPr>
          <p:nvPr>
            <p:ph type="title"/>
          </p:nvPr>
        </p:nvSpPr>
        <p:spPr/>
        <p:txBody>
          <a:bodyPr/>
          <a:lstStyle/>
          <a:p>
            <a:r>
              <a:rPr lang="en-US" dirty="0"/>
              <a:t>The Rise of Automatic Graph Feature Engineering</a:t>
            </a:r>
          </a:p>
        </p:txBody>
      </p:sp>
      <p:sp>
        <p:nvSpPr>
          <p:cNvPr id="10" name="Content Placeholder 9">
            <a:extLst>
              <a:ext uri="{FF2B5EF4-FFF2-40B4-BE49-F238E27FC236}">
                <a16:creationId xmlns:a16="http://schemas.microsoft.com/office/drawing/2014/main" id="{E4FE2FF9-3A2E-1E4C-B6E0-058DBCAF6D0F}"/>
              </a:ext>
            </a:extLst>
          </p:cNvPr>
          <p:cNvSpPr>
            <a:spLocks noGrp="1"/>
          </p:cNvSpPr>
          <p:nvPr>
            <p:ph idx="1"/>
          </p:nvPr>
        </p:nvSpPr>
        <p:spPr>
          <a:xfrm>
            <a:off x="1808066" y="2423514"/>
            <a:ext cx="14265468" cy="4883200"/>
          </a:xfrm>
        </p:spPr>
        <p:txBody>
          <a:bodyPr/>
          <a:lstStyle/>
          <a:p>
            <a:pPr marL="0" indent="0">
              <a:buNone/>
            </a:pPr>
            <a:r>
              <a:rPr lang="en-US" sz="4000" i="1" dirty="0"/>
              <a:t>Recent years have seen a surge in approaches that </a:t>
            </a:r>
            <a:r>
              <a:rPr lang="en-US" sz="4000" b="1" i="1" dirty="0"/>
              <a:t>automatically</a:t>
            </a:r>
            <a:r>
              <a:rPr lang="en-US" sz="4000" i="1" dirty="0"/>
              <a:t> learn to encode graph structure into low-dimensional </a:t>
            </a:r>
            <a:r>
              <a:rPr lang="en-US" sz="4000" b="1" i="1" dirty="0"/>
              <a:t>embeddings</a:t>
            </a:r>
            <a:r>
              <a:rPr lang="en-US" sz="4000" i="1" dirty="0"/>
              <a:t>.</a:t>
            </a:r>
          </a:p>
          <a:p>
            <a:pPr marL="0" indent="0">
              <a:buNone/>
            </a:pPr>
            <a:endParaRPr lang="en-US" sz="4000" i="1" dirty="0"/>
          </a:p>
          <a:p>
            <a:pPr marL="0" indent="0">
              <a:buNone/>
            </a:pPr>
            <a:r>
              <a:rPr lang="en-US" sz="4000" i="1" dirty="0"/>
              <a:t>The central problem in machine learning on graphs is finding a way to incorporate information about the </a:t>
            </a:r>
            <a:r>
              <a:rPr lang="en-US" sz="4000" b="1" i="1" dirty="0"/>
              <a:t>structure</a:t>
            </a:r>
            <a:r>
              <a:rPr lang="en-US" sz="4000" i="1" dirty="0"/>
              <a:t> of the graph into the machine learning model. </a:t>
            </a:r>
          </a:p>
          <a:p>
            <a:pPr marL="0" indent="0">
              <a:buNone/>
            </a:pPr>
            <a:endParaRPr lang="en-US" sz="4000" dirty="0"/>
          </a:p>
          <a:p>
            <a:pPr marL="0" indent="0">
              <a:buNone/>
            </a:pPr>
            <a:endParaRPr lang="en-US" sz="4000" dirty="0"/>
          </a:p>
        </p:txBody>
      </p:sp>
      <p:sp>
        <p:nvSpPr>
          <p:cNvPr id="6" name="Slide Number Placeholder 5">
            <a:extLst>
              <a:ext uri="{FF2B5EF4-FFF2-40B4-BE49-F238E27FC236}">
                <a16:creationId xmlns:a16="http://schemas.microsoft.com/office/drawing/2014/main" id="{A62D3185-658F-944D-AA44-9BC267F7D873}"/>
              </a:ext>
            </a:extLst>
          </p:cNvPr>
          <p:cNvSpPr>
            <a:spLocks noGrp="1"/>
          </p:cNvSpPr>
          <p:nvPr>
            <p:ph type="sldNum" sz="quarter" idx="12"/>
          </p:nvPr>
        </p:nvSpPr>
        <p:spPr/>
        <p:txBody>
          <a:bodyPr/>
          <a:lstStyle/>
          <a:p>
            <a:fld id="{3310D8EA-3107-4873-B9AB-DD7D3E79053A}" type="slidenum">
              <a:rPr lang="en-US" smtClean="0"/>
              <a:t>26</a:t>
            </a:fld>
            <a:endParaRPr lang="en-US"/>
          </a:p>
        </p:txBody>
      </p:sp>
      <p:sp>
        <p:nvSpPr>
          <p:cNvPr id="11" name="TextBox 10">
            <a:extLst>
              <a:ext uri="{FF2B5EF4-FFF2-40B4-BE49-F238E27FC236}">
                <a16:creationId xmlns:a16="http://schemas.microsoft.com/office/drawing/2014/main" id="{DE95DC2A-06F3-5E4F-B325-CC31BA13CC02}"/>
              </a:ext>
            </a:extLst>
          </p:cNvPr>
          <p:cNvSpPr txBox="1"/>
          <p:nvPr/>
        </p:nvSpPr>
        <p:spPr>
          <a:xfrm>
            <a:off x="4223310" y="8154942"/>
            <a:ext cx="12233349" cy="464614"/>
          </a:xfrm>
          <a:prstGeom prst="rect">
            <a:avLst/>
          </a:prstGeom>
          <a:noFill/>
        </p:spPr>
        <p:txBody>
          <a:bodyPr wrap="none" rtlCol="0">
            <a:spAutoFit/>
          </a:bodyPr>
          <a:lstStyle/>
          <a:p>
            <a:r>
              <a:rPr lang="en-US" dirty="0"/>
              <a:t>From Representation Learning on Graphs: Methods and Applications by Hamilton et. El.</a:t>
            </a:r>
          </a:p>
        </p:txBody>
      </p:sp>
    </p:spTree>
    <p:extLst>
      <p:ext uri="{BB962C8B-B14F-4D97-AF65-F5344CB8AC3E}">
        <p14:creationId xmlns:p14="http://schemas.microsoft.com/office/powerpoint/2010/main" val="704007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6095102-BE6B-1246-B5FC-1175E16B3340}"/>
              </a:ext>
            </a:extLst>
          </p:cNvPr>
          <p:cNvSpPr>
            <a:spLocks noGrp="1"/>
          </p:cNvSpPr>
          <p:nvPr>
            <p:ph type="title"/>
          </p:nvPr>
        </p:nvSpPr>
        <p:spPr/>
        <p:txBody>
          <a:bodyPr/>
          <a:lstStyle/>
          <a:p>
            <a:r>
              <a:rPr lang="en-US" dirty="0"/>
              <a:t>Example of Graph Embedding – Encode and Decode</a:t>
            </a:r>
          </a:p>
        </p:txBody>
      </p:sp>
      <p:sp>
        <p:nvSpPr>
          <p:cNvPr id="6" name="Slide Number Placeholder 5">
            <a:extLst>
              <a:ext uri="{FF2B5EF4-FFF2-40B4-BE49-F238E27FC236}">
                <a16:creationId xmlns:a16="http://schemas.microsoft.com/office/drawing/2014/main" id="{7674145B-CA70-714B-83B4-2C6DEAAEC5A9}"/>
              </a:ext>
            </a:extLst>
          </p:cNvPr>
          <p:cNvSpPr>
            <a:spLocks noGrp="1"/>
          </p:cNvSpPr>
          <p:nvPr>
            <p:ph type="sldNum" sz="quarter" idx="12"/>
          </p:nvPr>
        </p:nvSpPr>
        <p:spPr/>
        <p:txBody>
          <a:bodyPr/>
          <a:lstStyle/>
          <a:p>
            <a:fld id="{3310D8EA-3107-4873-B9AB-DD7D3E79053A}" type="slidenum">
              <a:rPr lang="en-US" smtClean="0"/>
              <a:t>27</a:t>
            </a:fld>
            <a:endParaRPr lang="en-US"/>
          </a:p>
        </p:txBody>
      </p:sp>
      <p:pic>
        <p:nvPicPr>
          <p:cNvPr id="11" name="Picture 10">
            <a:extLst>
              <a:ext uri="{FF2B5EF4-FFF2-40B4-BE49-F238E27FC236}">
                <a16:creationId xmlns:a16="http://schemas.microsoft.com/office/drawing/2014/main" id="{5A5563EE-D94C-F741-8BF7-A13DE370D73A}"/>
              </a:ext>
            </a:extLst>
          </p:cNvPr>
          <p:cNvPicPr>
            <a:picLocks noChangeAspect="1"/>
          </p:cNvPicPr>
          <p:nvPr/>
        </p:nvPicPr>
        <p:blipFill>
          <a:blip r:embed="rId2"/>
          <a:stretch>
            <a:fillRect/>
          </a:stretch>
        </p:blipFill>
        <p:spPr>
          <a:xfrm>
            <a:off x="3473450" y="3149600"/>
            <a:ext cx="10934700" cy="3759200"/>
          </a:xfrm>
          <a:prstGeom prst="rect">
            <a:avLst/>
          </a:prstGeom>
        </p:spPr>
      </p:pic>
      <p:sp>
        <p:nvSpPr>
          <p:cNvPr id="12" name="TextBox 11">
            <a:extLst>
              <a:ext uri="{FF2B5EF4-FFF2-40B4-BE49-F238E27FC236}">
                <a16:creationId xmlns:a16="http://schemas.microsoft.com/office/drawing/2014/main" id="{62E2B521-B3D4-3E4A-AA4D-A3AEAB080B77}"/>
              </a:ext>
            </a:extLst>
          </p:cNvPr>
          <p:cNvSpPr txBox="1"/>
          <p:nvPr/>
        </p:nvSpPr>
        <p:spPr>
          <a:xfrm>
            <a:off x="4686317" y="8483114"/>
            <a:ext cx="12233349" cy="464614"/>
          </a:xfrm>
          <a:prstGeom prst="rect">
            <a:avLst/>
          </a:prstGeom>
          <a:noFill/>
        </p:spPr>
        <p:txBody>
          <a:bodyPr wrap="none" rtlCol="0">
            <a:spAutoFit/>
          </a:bodyPr>
          <a:lstStyle/>
          <a:p>
            <a:r>
              <a:rPr lang="en-US" dirty="0"/>
              <a:t>From Representation Learning on Graphs: Methods and Applications by Hamilton et. El.</a:t>
            </a:r>
          </a:p>
        </p:txBody>
      </p:sp>
    </p:spTree>
    <p:extLst>
      <p:ext uri="{BB962C8B-B14F-4D97-AF65-F5344CB8AC3E}">
        <p14:creationId xmlns:p14="http://schemas.microsoft.com/office/powerpoint/2010/main" val="3194724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5F97-7639-C946-A62C-425EDEF244F6}"/>
              </a:ext>
            </a:extLst>
          </p:cNvPr>
          <p:cNvSpPr>
            <a:spLocks noGrp="1"/>
          </p:cNvSpPr>
          <p:nvPr>
            <p:ph type="title"/>
          </p:nvPr>
        </p:nvSpPr>
        <p:spPr/>
        <p:txBody>
          <a:bodyPr/>
          <a:lstStyle/>
          <a:p>
            <a:r>
              <a:rPr lang="en-US" dirty="0"/>
              <a:t>Why Are Similarity Calculations Critical?</a:t>
            </a:r>
          </a:p>
        </p:txBody>
      </p:sp>
      <p:sp>
        <p:nvSpPr>
          <p:cNvPr id="3" name="Content Placeholder 2">
            <a:extLst>
              <a:ext uri="{FF2B5EF4-FFF2-40B4-BE49-F238E27FC236}">
                <a16:creationId xmlns:a16="http://schemas.microsoft.com/office/drawing/2014/main" id="{7B313750-2E61-2149-B2FB-FE4C3FB2A565}"/>
              </a:ext>
            </a:extLst>
          </p:cNvPr>
          <p:cNvSpPr>
            <a:spLocks noGrp="1"/>
          </p:cNvSpPr>
          <p:nvPr>
            <p:ph idx="1"/>
          </p:nvPr>
        </p:nvSpPr>
        <p:spPr>
          <a:xfrm>
            <a:off x="8027561" y="2243113"/>
            <a:ext cx="9103650" cy="6836658"/>
          </a:xfrm>
        </p:spPr>
        <p:txBody>
          <a:bodyPr/>
          <a:lstStyle/>
          <a:p>
            <a:r>
              <a:rPr lang="en-US" dirty="0"/>
              <a:t>Similarity is at the foundation of recommendation engines</a:t>
            </a:r>
          </a:p>
          <a:p>
            <a:r>
              <a:rPr lang="en-US" dirty="0"/>
              <a:t>Recommendation engines power sites like:</a:t>
            </a:r>
          </a:p>
          <a:p>
            <a:pPr marL="502931" indent="-502931"/>
            <a:r>
              <a:rPr lang="en-US" dirty="0"/>
              <a:t> Google – recommend a document</a:t>
            </a:r>
          </a:p>
          <a:p>
            <a:pPr marL="502931" indent="-502931"/>
            <a:r>
              <a:rPr lang="en-US" dirty="0"/>
              <a:t> NetFlix™ – recommend a movie</a:t>
            </a:r>
          </a:p>
          <a:p>
            <a:pPr marL="502931" indent="-502931"/>
            <a:r>
              <a:rPr lang="en-US" dirty="0"/>
              <a:t> Amazon - recommend a product</a:t>
            </a:r>
          </a:p>
          <a:p>
            <a:pPr marL="502931" indent="-502931"/>
            <a:r>
              <a:rPr lang="en-US" dirty="0"/>
              <a:t>Pintrest™ – recommend an interest</a:t>
            </a:r>
          </a:p>
          <a:p>
            <a:pPr marL="502931" indent="-502931"/>
            <a:r>
              <a:rPr lang="en-US" dirty="0"/>
              <a:t>Healthcare – recommend a care path</a:t>
            </a:r>
          </a:p>
          <a:p>
            <a:pPr>
              <a:buNone/>
            </a:pPr>
            <a:r>
              <a:rPr lang="en-US" dirty="0"/>
              <a:t>Recommendations must take into account many factors including recent searches</a:t>
            </a:r>
          </a:p>
          <a:p>
            <a:pPr>
              <a:buNone/>
            </a:pPr>
            <a:r>
              <a:rPr lang="en-US" dirty="0"/>
              <a:t>To be useful in interactive web sites we set a goal of response times of under 200 milliseconds</a:t>
            </a:r>
          </a:p>
        </p:txBody>
      </p:sp>
      <p:sp>
        <p:nvSpPr>
          <p:cNvPr id="4" name="Slide Number Placeholder 3">
            <a:extLst>
              <a:ext uri="{FF2B5EF4-FFF2-40B4-BE49-F238E27FC236}">
                <a16:creationId xmlns:a16="http://schemas.microsoft.com/office/drawing/2014/main" id="{4B0D69E2-C052-3247-8811-F95847F94583}"/>
              </a:ext>
            </a:extLst>
          </p:cNvPr>
          <p:cNvSpPr>
            <a:spLocks noGrp="1"/>
          </p:cNvSpPr>
          <p:nvPr>
            <p:ph type="sldNum" sz="quarter" idx="12"/>
          </p:nvPr>
        </p:nvSpPr>
        <p:spPr/>
        <p:txBody>
          <a:bodyPr/>
          <a:lstStyle/>
          <a:p>
            <a:fld id="{3310D8EA-3107-4873-B9AB-DD7D3E79053A}" type="slidenum">
              <a:rPr lang="en-US" smtClean="0"/>
              <a:t>28</a:t>
            </a:fld>
            <a:endParaRPr lang="en-US"/>
          </a:p>
        </p:txBody>
      </p:sp>
      <p:sp>
        <p:nvSpPr>
          <p:cNvPr id="6" name="Rectangle 5">
            <a:extLst>
              <a:ext uri="{FF2B5EF4-FFF2-40B4-BE49-F238E27FC236}">
                <a16:creationId xmlns:a16="http://schemas.microsoft.com/office/drawing/2014/main" id="{C6E72B62-FCA6-2741-9B86-93E48AA4F7B3}"/>
              </a:ext>
            </a:extLst>
          </p:cNvPr>
          <p:cNvSpPr/>
          <p:nvPr/>
        </p:nvSpPr>
        <p:spPr>
          <a:xfrm>
            <a:off x="996262" y="5785974"/>
            <a:ext cx="5920087" cy="1015419"/>
          </a:xfrm>
          <a:prstGeom prst="rect">
            <a:avLst/>
          </a:prstGeom>
          <a:solidFill>
            <a:schemeClr val="bg1">
              <a:lumMod val="50000"/>
            </a:scheme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t>Similarity</a:t>
            </a:r>
          </a:p>
        </p:txBody>
      </p:sp>
      <p:sp>
        <p:nvSpPr>
          <p:cNvPr id="7" name="Rectangle 6">
            <a:extLst>
              <a:ext uri="{FF2B5EF4-FFF2-40B4-BE49-F238E27FC236}">
                <a16:creationId xmlns:a16="http://schemas.microsoft.com/office/drawing/2014/main" id="{3E4CB0A6-B536-EC43-9576-DAD8CF76C9B3}"/>
              </a:ext>
            </a:extLst>
          </p:cNvPr>
          <p:cNvSpPr/>
          <p:nvPr/>
        </p:nvSpPr>
        <p:spPr>
          <a:xfrm>
            <a:off x="1373054" y="4770555"/>
            <a:ext cx="5102642" cy="1015419"/>
          </a:xfrm>
          <a:prstGeom prst="rect">
            <a:avLst/>
          </a:prstGeom>
          <a:solidFill>
            <a:schemeClr val="accent2"/>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solidFill>
                  <a:schemeClr val="tx1">
                    <a:lumMod val="50000"/>
                  </a:schemeClr>
                </a:solidFill>
              </a:rPr>
              <a:t>Recommendation</a:t>
            </a:r>
          </a:p>
        </p:txBody>
      </p:sp>
      <p:sp>
        <p:nvSpPr>
          <p:cNvPr id="8" name="Rectangle 7">
            <a:extLst>
              <a:ext uri="{FF2B5EF4-FFF2-40B4-BE49-F238E27FC236}">
                <a16:creationId xmlns:a16="http://schemas.microsoft.com/office/drawing/2014/main" id="{D2A031DD-9FAE-2F4C-8944-DCC743CCF2E1}"/>
              </a:ext>
            </a:extLst>
          </p:cNvPr>
          <p:cNvSpPr/>
          <p:nvPr/>
        </p:nvSpPr>
        <p:spPr>
          <a:xfrm>
            <a:off x="1749847" y="3755137"/>
            <a:ext cx="4151082" cy="1015419"/>
          </a:xfrm>
          <a:prstGeom prst="rect">
            <a:avLst/>
          </a:prstGeom>
          <a:solidFill>
            <a:schemeClr val="accent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b="1" dirty="0"/>
              <a:t>Next Best Action</a:t>
            </a:r>
          </a:p>
        </p:txBody>
      </p:sp>
    </p:spTree>
    <p:extLst>
      <p:ext uri="{BB962C8B-B14F-4D97-AF65-F5344CB8AC3E}">
        <p14:creationId xmlns:p14="http://schemas.microsoft.com/office/powerpoint/2010/main" val="1298670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A46F5199-0AF6-4844-954F-BD8A1C3C0885}"/>
              </a:ext>
            </a:extLst>
          </p:cNvPr>
          <p:cNvSpPr/>
          <p:nvPr/>
        </p:nvSpPr>
        <p:spPr>
          <a:xfrm>
            <a:off x="7489563" y="2351823"/>
            <a:ext cx="7405141" cy="4557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2400" dirty="0" err="1"/>
          </a:p>
        </p:txBody>
      </p:sp>
      <p:sp>
        <p:nvSpPr>
          <p:cNvPr id="2" name="Title 1">
            <a:extLst>
              <a:ext uri="{FF2B5EF4-FFF2-40B4-BE49-F238E27FC236}">
                <a16:creationId xmlns:a16="http://schemas.microsoft.com/office/drawing/2014/main" id="{27ED6281-0609-C04A-9E4E-A463BB10F203}"/>
              </a:ext>
            </a:extLst>
          </p:cNvPr>
          <p:cNvSpPr>
            <a:spLocks noGrp="1"/>
          </p:cNvSpPr>
          <p:nvPr>
            <p:ph type="title"/>
          </p:nvPr>
        </p:nvSpPr>
        <p:spPr/>
        <p:txBody>
          <a:bodyPr/>
          <a:lstStyle/>
          <a:p>
            <a:r>
              <a:rPr lang="en-US" dirty="0"/>
              <a:t>Real-Time Patient Similarity</a:t>
            </a:r>
          </a:p>
        </p:txBody>
      </p:sp>
      <p:sp>
        <p:nvSpPr>
          <p:cNvPr id="3" name="Text Placeholder 2">
            <a:extLst>
              <a:ext uri="{FF2B5EF4-FFF2-40B4-BE49-F238E27FC236}">
                <a16:creationId xmlns:a16="http://schemas.microsoft.com/office/drawing/2014/main" id="{A48A02D1-DF0D-5C41-BFE8-77661FCE2BE8}"/>
              </a:ext>
            </a:extLst>
          </p:cNvPr>
          <p:cNvSpPr>
            <a:spLocks noGrp="1"/>
          </p:cNvSpPr>
          <p:nvPr>
            <p:ph type="body" idx="1"/>
          </p:nvPr>
        </p:nvSpPr>
        <p:spPr>
          <a:xfrm>
            <a:off x="609548" y="7363761"/>
            <a:ext cx="16662507" cy="1516965"/>
          </a:xfrm>
        </p:spPr>
        <p:txBody>
          <a:bodyPr/>
          <a:lstStyle/>
          <a:p>
            <a:pPr marL="502931" indent="-502931">
              <a:buFont typeface="Arial" panose="020B0604020202020204" pitchFamily="34" charset="0"/>
              <a:buChar char="•"/>
            </a:pPr>
            <a:r>
              <a:rPr lang="en-US" dirty="0"/>
              <a:t>Given a new patient that arrives a clinical setting, how can we </a:t>
            </a:r>
            <a:r>
              <a:rPr lang="en-US" b="1" dirty="0"/>
              <a:t>quickly</a:t>
            </a:r>
            <a:r>
              <a:rPr lang="en-US" dirty="0"/>
              <a:t> find the most similar patients?</a:t>
            </a:r>
          </a:p>
          <a:p>
            <a:pPr marL="502931" indent="-502931">
              <a:buFont typeface="Arial" panose="020B0604020202020204" pitchFamily="34" charset="0"/>
              <a:buChar char="•"/>
            </a:pPr>
            <a:r>
              <a:rPr lang="en-US" b="1" dirty="0"/>
              <a:t>Assumption:</a:t>
            </a:r>
            <a:r>
              <a:rPr lang="en-US" dirty="0"/>
              <a:t> we have 10M clinical records of our population of 235 million members</a:t>
            </a:r>
          </a:p>
          <a:p>
            <a:pPr marL="502931" indent="-502931">
              <a:buFont typeface="Arial" panose="020B0604020202020204" pitchFamily="34" charset="0"/>
              <a:buChar char="•"/>
            </a:pPr>
            <a:r>
              <a:rPr lang="en-US" dirty="0"/>
              <a:t>Can we find the </a:t>
            </a:r>
            <a:r>
              <a:rPr lang="en-US" b="1" dirty="0"/>
              <a:t>100 most similar patients in under 200 milliseconds</a:t>
            </a:r>
            <a:r>
              <a:rPr lang="en-US" dirty="0"/>
              <a:t>?</a:t>
            </a:r>
          </a:p>
        </p:txBody>
      </p:sp>
      <p:sp>
        <p:nvSpPr>
          <p:cNvPr id="4" name="Slide Number Placeholder 3">
            <a:extLst>
              <a:ext uri="{FF2B5EF4-FFF2-40B4-BE49-F238E27FC236}">
                <a16:creationId xmlns:a16="http://schemas.microsoft.com/office/drawing/2014/main" id="{9C1902E6-D032-6540-B30E-EA6F34FEAEE3}"/>
              </a:ext>
            </a:extLst>
          </p:cNvPr>
          <p:cNvSpPr>
            <a:spLocks noGrp="1"/>
          </p:cNvSpPr>
          <p:nvPr>
            <p:ph type="sldNum" idx="12"/>
          </p:nvPr>
        </p:nvSpPr>
        <p:spPr/>
        <p:txBody>
          <a:bodyPr/>
          <a:lstStyle/>
          <a:p>
            <a:fld id="{00000000-1234-1234-1234-123412341234}" type="slidenum">
              <a:rPr lang="en" smtClean="0"/>
              <a:pPr/>
              <a:t>29</a:t>
            </a:fld>
            <a:endParaRPr lang="en"/>
          </a:p>
        </p:txBody>
      </p:sp>
      <p:pic>
        <p:nvPicPr>
          <p:cNvPr id="5" name="Picture 4">
            <a:extLst>
              <a:ext uri="{FF2B5EF4-FFF2-40B4-BE49-F238E27FC236}">
                <a16:creationId xmlns:a16="http://schemas.microsoft.com/office/drawing/2014/main" id="{9999656C-6D28-234D-A6B9-089D09FC066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04696" y="3385415"/>
            <a:ext cx="1325481" cy="1781019"/>
          </a:xfrm>
          <a:prstGeom prst="rect">
            <a:avLst/>
          </a:prstGeom>
        </p:spPr>
      </p:pic>
      <p:sp>
        <p:nvSpPr>
          <p:cNvPr id="6" name="TextBox 5">
            <a:extLst>
              <a:ext uri="{FF2B5EF4-FFF2-40B4-BE49-F238E27FC236}">
                <a16:creationId xmlns:a16="http://schemas.microsoft.com/office/drawing/2014/main" id="{38B07697-5A47-7046-AD36-0092891D174C}"/>
              </a:ext>
            </a:extLst>
          </p:cNvPr>
          <p:cNvSpPr txBox="1"/>
          <p:nvPr/>
        </p:nvSpPr>
        <p:spPr>
          <a:xfrm>
            <a:off x="2145548" y="5451249"/>
            <a:ext cx="2117887" cy="830997"/>
          </a:xfrm>
          <a:prstGeom prst="rect">
            <a:avLst/>
          </a:prstGeom>
          <a:noFill/>
        </p:spPr>
        <p:txBody>
          <a:bodyPr wrap="none" rtlCol="0">
            <a:spAutoFit/>
          </a:bodyPr>
          <a:lstStyle/>
          <a:p>
            <a:pPr algn="ctr"/>
            <a:r>
              <a:rPr lang="en-US" sz="2400" b="1" dirty="0"/>
              <a:t>New Patient</a:t>
            </a:r>
          </a:p>
          <a:p>
            <a:pPr algn="ctr"/>
            <a:r>
              <a:rPr lang="en-US" sz="2400" b="1" dirty="0"/>
              <a:t>Arrives in ER</a:t>
            </a:r>
          </a:p>
        </p:txBody>
      </p:sp>
      <p:pic>
        <p:nvPicPr>
          <p:cNvPr id="7" name="Picture 6">
            <a:extLst>
              <a:ext uri="{FF2B5EF4-FFF2-40B4-BE49-F238E27FC236}">
                <a16:creationId xmlns:a16="http://schemas.microsoft.com/office/drawing/2014/main" id="{4FF3F7D7-3DD4-B646-8A67-71C7E0BA82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18298" y="3063302"/>
            <a:ext cx="654257" cy="879111"/>
          </a:xfrm>
          <a:prstGeom prst="rect">
            <a:avLst/>
          </a:prstGeom>
        </p:spPr>
      </p:pic>
      <p:pic>
        <p:nvPicPr>
          <p:cNvPr id="8" name="Picture 7">
            <a:extLst>
              <a:ext uri="{FF2B5EF4-FFF2-40B4-BE49-F238E27FC236}">
                <a16:creationId xmlns:a16="http://schemas.microsoft.com/office/drawing/2014/main" id="{10AE3899-9666-D54D-ACDB-F80CAB8111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305216" y="2816211"/>
            <a:ext cx="654257" cy="879111"/>
          </a:xfrm>
          <a:prstGeom prst="rect">
            <a:avLst/>
          </a:prstGeom>
        </p:spPr>
      </p:pic>
      <p:pic>
        <p:nvPicPr>
          <p:cNvPr id="9" name="Picture 8">
            <a:extLst>
              <a:ext uri="{FF2B5EF4-FFF2-40B4-BE49-F238E27FC236}">
                <a16:creationId xmlns:a16="http://schemas.microsoft.com/office/drawing/2014/main" id="{27914897-11E7-F346-84D0-DD03D5B2EB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92135" y="3039573"/>
            <a:ext cx="654257" cy="879111"/>
          </a:xfrm>
          <a:prstGeom prst="rect">
            <a:avLst/>
          </a:prstGeom>
        </p:spPr>
      </p:pic>
      <p:pic>
        <p:nvPicPr>
          <p:cNvPr id="10" name="Picture 9">
            <a:extLst>
              <a:ext uri="{FF2B5EF4-FFF2-40B4-BE49-F238E27FC236}">
                <a16:creationId xmlns:a16="http://schemas.microsoft.com/office/drawing/2014/main" id="{C0A6F1AF-2C38-1440-B745-8B8686AA10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08030" y="4106957"/>
            <a:ext cx="654257" cy="879111"/>
          </a:xfrm>
          <a:prstGeom prst="rect">
            <a:avLst/>
          </a:prstGeom>
        </p:spPr>
      </p:pic>
      <p:pic>
        <p:nvPicPr>
          <p:cNvPr id="11" name="Picture 10">
            <a:extLst>
              <a:ext uri="{FF2B5EF4-FFF2-40B4-BE49-F238E27FC236}">
                <a16:creationId xmlns:a16="http://schemas.microsoft.com/office/drawing/2014/main" id="{991162D9-E77C-BD42-9A97-9D1EA60BA3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21546" y="3867298"/>
            <a:ext cx="654257" cy="879111"/>
          </a:xfrm>
          <a:prstGeom prst="rect">
            <a:avLst/>
          </a:prstGeom>
        </p:spPr>
      </p:pic>
      <p:pic>
        <p:nvPicPr>
          <p:cNvPr id="12" name="Picture 11">
            <a:extLst>
              <a:ext uri="{FF2B5EF4-FFF2-40B4-BE49-F238E27FC236}">
                <a16:creationId xmlns:a16="http://schemas.microsoft.com/office/drawing/2014/main" id="{1A022B9F-C8CB-0347-AF70-C71D5CF72C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24795" y="4091990"/>
            <a:ext cx="654257" cy="879111"/>
          </a:xfrm>
          <a:prstGeom prst="rect">
            <a:avLst/>
          </a:prstGeom>
        </p:spPr>
      </p:pic>
      <p:pic>
        <p:nvPicPr>
          <p:cNvPr id="13" name="Picture 12">
            <a:extLst>
              <a:ext uri="{FF2B5EF4-FFF2-40B4-BE49-F238E27FC236}">
                <a16:creationId xmlns:a16="http://schemas.microsoft.com/office/drawing/2014/main" id="{71D3439C-4634-EB42-9B9E-CC6DAEB4F9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67088" y="4918386"/>
            <a:ext cx="654257" cy="879111"/>
          </a:xfrm>
          <a:prstGeom prst="rect">
            <a:avLst/>
          </a:prstGeom>
        </p:spPr>
      </p:pic>
      <p:pic>
        <p:nvPicPr>
          <p:cNvPr id="14" name="Picture 13">
            <a:extLst>
              <a:ext uri="{FF2B5EF4-FFF2-40B4-BE49-F238E27FC236}">
                <a16:creationId xmlns:a16="http://schemas.microsoft.com/office/drawing/2014/main" id="{009911C7-4019-0447-8B55-271F1C7E85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24795" y="5095882"/>
            <a:ext cx="654257" cy="879111"/>
          </a:xfrm>
          <a:prstGeom prst="rect">
            <a:avLst/>
          </a:prstGeom>
        </p:spPr>
      </p:pic>
      <p:pic>
        <p:nvPicPr>
          <p:cNvPr id="15" name="Picture 14">
            <a:extLst>
              <a:ext uri="{FF2B5EF4-FFF2-40B4-BE49-F238E27FC236}">
                <a16:creationId xmlns:a16="http://schemas.microsoft.com/office/drawing/2014/main" id="{528BE30D-3B44-A74C-B588-D3413AD48D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09382" y="5183166"/>
            <a:ext cx="654257" cy="879111"/>
          </a:xfrm>
          <a:prstGeom prst="rect">
            <a:avLst/>
          </a:prstGeom>
        </p:spPr>
      </p:pic>
      <p:pic>
        <p:nvPicPr>
          <p:cNvPr id="16" name="Picture 15">
            <a:extLst>
              <a:ext uri="{FF2B5EF4-FFF2-40B4-BE49-F238E27FC236}">
                <a16:creationId xmlns:a16="http://schemas.microsoft.com/office/drawing/2014/main" id="{C45677A1-A411-3B46-BC59-EAE1E30DDE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67088" y="5870917"/>
            <a:ext cx="654257" cy="879111"/>
          </a:xfrm>
          <a:prstGeom prst="rect">
            <a:avLst/>
          </a:prstGeom>
        </p:spPr>
      </p:pic>
      <p:pic>
        <p:nvPicPr>
          <p:cNvPr id="17" name="Picture 16">
            <a:extLst>
              <a:ext uri="{FF2B5EF4-FFF2-40B4-BE49-F238E27FC236}">
                <a16:creationId xmlns:a16="http://schemas.microsoft.com/office/drawing/2014/main" id="{6CDD06CC-C539-0E47-B604-12199FE7AA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5382" y="3327035"/>
            <a:ext cx="654257" cy="879111"/>
          </a:xfrm>
          <a:prstGeom prst="rect">
            <a:avLst/>
          </a:prstGeom>
        </p:spPr>
      </p:pic>
      <p:pic>
        <p:nvPicPr>
          <p:cNvPr id="18" name="Picture 17">
            <a:extLst>
              <a:ext uri="{FF2B5EF4-FFF2-40B4-BE49-F238E27FC236}">
                <a16:creationId xmlns:a16="http://schemas.microsoft.com/office/drawing/2014/main" id="{D052F9A4-4F5B-C84C-AF9E-FD2AC81816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428043" y="4358235"/>
            <a:ext cx="654257" cy="879111"/>
          </a:xfrm>
          <a:prstGeom prst="rect">
            <a:avLst/>
          </a:prstGeom>
        </p:spPr>
      </p:pic>
      <p:pic>
        <p:nvPicPr>
          <p:cNvPr id="19" name="Picture 18">
            <a:extLst>
              <a:ext uri="{FF2B5EF4-FFF2-40B4-BE49-F238E27FC236}">
                <a16:creationId xmlns:a16="http://schemas.microsoft.com/office/drawing/2014/main" id="{C1B4B0B5-DEA7-6F47-B0A7-75E7B1FF25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82500" y="5410284"/>
            <a:ext cx="654257" cy="879111"/>
          </a:xfrm>
          <a:prstGeom prst="rect">
            <a:avLst/>
          </a:prstGeom>
        </p:spPr>
      </p:pic>
      <p:pic>
        <p:nvPicPr>
          <p:cNvPr id="21" name="Picture 20">
            <a:extLst>
              <a:ext uri="{FF2B5EF4-FFF2-40B4-BE49-F238E27FC236}">
                <a16:creationId xmlns:a16="http://schemas.microsoft.com/office/drawing/2014/main" id="{306A121A-0A28-5146-A2D2-F969BDCDE9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01828" y="3354466"/>
            <a:ext cx="654257" cy="879111"/>
          </a:xfrm>
          <a:prstGeom prst="rect">
            <a:avLst/>
          </a:prstGeom>
        </p:spPr>
      </p:pic>
      <p:pic>
        <p:nvPicPr>
          <p:cNvPr id="22" name="Picture 21">
            <a:extLst>
              <a:ext uri="{FF2B5EF4-FFF2-40B4-BE49-F238E27FC236}">
                <a16:creationId xmlns:a16="http://schemas.microsoft.com/office/drawing/2014/main" id="{FA9C35A5-500D-6B4D-9D24-FD6174B23A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474934" y="3766589"/>
            <a:ext cx="654257" cy="879111"/>
          </a:xfrm>
          <a:prstGeom prst="rect">
            <a:avLst/>
          </a:prstGeom>
        </p:spPr>
      </p:pic>
      <p:pic>
        <p:nvPicPr>
          <p:cNvPr id="23" name="Picture 22">
            <a:extLst>
              <a:ext uri="{FF2B5EF4-FFF2-40B4-BE49-F238E27FC236}">
                <a16:creationId xmlns:a16="http://schemas.microsoft.com/office/drawing/2014/main" id="{214C3EB9-ABFF-D94E-B5D7-42973B8475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474934" y="4797791"/>
            <a:ext cx="654257" cy="879111"/>
          </a:xfrm>
          <a:prstGeom prst="rect">
            <a:avLst/>
          </a:prstGeom>
        </p:spPr>
      </p:pic>
      <p:pic>
        <p:nvPicPr>
          <p:cNvPr id="24" name="Picture 23">
            <a:extLst>
              <a:ext uri="{FF2B5EF4-FFF2-40B4-BE49-F238E27FC236}">
                <a16:creationId xmlns:a16="http://schemas.microsoft.com/office/drawing/2014/main" id="{C90AB649-4DC2-6147-96ED-413C5D40FF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13672" y="5069884"/>
            <a:ext cx="654257" cy="879111"/>
          </a:xfrm>
          <a:prstGeom prst="rect">
            <a:avLst/>
          </a:prstGeom>
        </p:spPr>
      </p:pic>
      <p:pic>
        <p:nvPicPr>
          <p:cNvPr id="25" name="Picture 24">
            <a:extLst>
              <a:ext uri="{FF2B5EF4-FFF2-40B4-BE49-F238E27FC236}">
                <a16:creationId xmlns:a16="http://schemas.microsoft.com/office/drawing/2014/main" id="{284AEDB9-D734-E94D-8BCE-3051155CB5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97953" y="4217336"/>
            <a:ext cx="654257" cy="879111"/>
          </a:xfrm>
          <a:prstGeom prst="rect">
            <a:avLst/>
          </a:prstGeom>
        </p:spPr>
      </p:pic>
      <p:sp>
        <p:nvSpPr>
          <p:cNvPr id="26" name="TextBox 25">
            <a:extLst>
              <a:ext uri="{FF2B5EF4-FFF2-40B4-BE49-F238E27FC236}">
                <a16:creationId xmlns:a16="http://schemas.microsoft.com/office/drawing/2014/main" id="{21E667D7-0A84-1745-92A1-3CF7304ACA01}"/>
              </a:ext>
            </a:extLst>
          </p:cNvPr>
          <p:cNvSpPr txBox="1"/>
          <p:nvPr/>
        </p:nvSpPr>
        <p:spPr>
          <a:xfrm>
            <a:off x="7634638" y="1867576"/>
            <a:ext cx="7114991" cy="461665"/>
          </a:xfrm>
          <a:prstGeom prst="rect">
            <a:avLst/>
          </a:prstGeom>
          <a:noFill/>
        </p:spPr>
        <p:txBody>
          <a:bodyPr wrap="square" rtlCol="0">
            <a:spAutoFit/>
          </a:bodyPr>
          <a:lstStyle/>
          <a:p>
            <a:pPr algn="ctr"/>
            <a:r>
              <a:rPr lang="en-US" sz="2400" b="1" dirty="0"/>
              <a:t>Sample Patient Populations (10s of millions)</a:t>
            </a:r>
          </a:p>
        </p:txBody>
      </p:sp>
      <p:cxnSp>
        <p:nvCxnSpPr>
          <p:cNvPr id="28" name="Straight Arrow Connector 27">
            <a:extLst>
              <a:ext uri="{FF2B5EF4-FFF2-40B4-BE49-F238E27FC236}">
                <a16:creationId xmlns:a16="http://schemas.microsoft.com/office/drawing/2014/main" id="{D216FC69-D811-1D4A-B2E6-C23D28D57B72}"/>
              </a:ext>
            </a:extLst>
          </p:cNvPr>
          <p:cNvCxnSpPr>
            <a:cxnSpLocks/>
            <a:endCxn id="20" idx="2"/>
          </p:cNvCxnSpPr>
          <p:nvPr/>
        </p:nvCxnSpPr>
        <p:spPr>
          <a:xfrm flipV="1">
            <a:off x="3982120" y="4630329"/>
            <a:ext cx="3507442" cy="15372"/>
          </a:xfrm>
          <a:prstGeom prst="straightConnector1">
            <a:avLst/>
          </a:prstGeom>
          <a:ln w="762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3D147AA-9D51-E441-883B-AA6372CBC987}"/>
              </a:ext>
            </a:extLst>
          </p:cNvPr>
          <p:cNvSpPr txBox="1"/>
          <p:nvPr/>
        </p:nvSpPr>
        <p:spPr>
          <a:xfrm>
            <a:off x="4544739" y="3262710"/>
            <a:ext cx="2406557" cy="1200329"/>
          </a:xfrm>
          <a:prstGeom prst="rect">
            <a:avLst/>
          </a:prstGeom>
          <a:noFill/>
        </p:spPr>
        <p:txBody>
          <a:bodyPr wrap="square" rtlCol="0">
            <a:spAutoFit/>
          </a:bodyPr>
          <a:lstStyle/>
          <a:p>
            <a:r>
              <a:rPr lang="en-US" sz="2400" dirty="0"/>
              <a:t>Which ones are the most similar to this patient?</a:t>
            </a:r>
          </a:p>
        </p:txBody>
      </p:sp>
    </p:spTree>
    <p:extLst>
      <p:ext uri="{BB962C8B-B14F-4D97-AF65-F5344CB8AC3E}">
        <p14:creationId xmlns:p14="http://schemas.microsoft.com/office/powerpoint/2010/main" val="196294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DBDB-362C-1044-AC1C-3D219701C7D7}"/>
              </a:ext>
            </a:extLst>
          </p:cNvPr>
          <p:cNvSpPr>
            <a:spLocks noGrp="1"/>
          </p:cNvSpPr>
          <p:nvPr>
            <p:ph type="title"/>
          </p:nvPr>
        </p:nvSpPr>
        <p:spPr/>
        <p:txBody>
          <a:bodyPr/>
          <a:lstStyle/>
          <a:p>
            <a:r>
              <a:rPr lang="en-US" dirty="0"/>
              <a:t>While Walking Down the Path…</a:t>
            </a:r>
          </a:p>
        </p:txBody>
      </p:sp>
      <p:sp>
        <p:nvSpPr>
          <p:cNvPr id="3" name="Slide Number Placeholder 2">
            <a:extLst>
              <a:ext uri="{FF2B5EF4-FFF2-40B4-BE49-F238E27FC236}">
                <a16:creationId xmlns:a16="http://schemas.microsoft.com/office/drawing/2014/main" id="{14DAEF18-314F-5C44-B31B-FDBC3546370C}"/>
              </a:ext>
            </a:extLst>
          </p:cNvPr>
          <p:cNvSpPr>
            <a:spLocks noGrp="1"/>
          </p:cNvSpPr>
          <p:nvPr>
            <p:ph type="sldNum" sz="quarter" idx="12"/>
          </p:nvPr>
        </p:nvSpPr>
        <p:spPr/>
        <p:txBody>
          <a:bodyPr/>
          <a:lstStyle/>
          <a:p>
            <a:fld id="{3310D8EA-3107-4873-B9AB-DD7D3E79053A}" type="slidenum">
              <a:rPr lang="en-US" smtClean="0"/>
              <a:t>3</a:t>
            </a:fld>
            <a:endParaRPr lang="en-US"/>
          </a:p>
        </p:txBody>
      </p:sp>
      <p:sp>
        <p:nvSpPr>
          <p:cNvPr id="4" name="TextBox 3">
            <a:extLst>
              <a:ext uri="{FF2B5EF4-FFF2-40B4-BE49-F238E27FC236}">
                <a16:creationId xmlns:a16="http://schemas.microsoft.com/office/drawing/2014/main" id="{BFF03510-7E6F-A840-8EC7-9ADA61B5A536}"/>
              </a:ext>
            </a:extLst>
          </p:cNvPr>
          <p:cNvSpPr txBox="1"/>
          <p:nvPr/>
        </p:nvSpPr>
        <p:spPr>
          <a:xfrm>
            <a:off x="756732" y="2854073"/>
            <a:ext cx="3698448" cy="646331"/>
          </a:xfrm>
          <a:prstGeom prst="rect">
            <a:avLst/>
          </a:prstGeom>
          <a:noFill/>
        </p:spPr>
        <p:txBody>
          <a:bodyPr wrap="none" rtlCol="0">
            <a:spAutoFit/>
          </a:bodyPr>
          <a:lstStyle/>
          <a:p>
            <a:r>
              <a:rPr lang="en-US" sz="3600" dirty="0"/>
              <a:t>Mowgli sees a …</a:t>
            </a:r>
          </a:p>
        </p:txBody>
      </p:sp>
      <p:pic>
        <p:nvPicPr>
          <p:cNvPr id="5" name="Picture 4">
            <a:extLst>
              <a:ext uri="{FF2B5EF4-FFF2-40B4-BE49-F238E27FC236}">
                <a16:creationId xmlns:a16="http://schemas.microsoft.com/office/drawing/2014/main" id="{AAE78C0E-20A5-C841-8D99-61CF248A0D6B}"/>
              </a:ext>
            </a:extLst>
          </p:cNvPr>
          <p:cNvPicPr>
            <a:picLocks noChangeAspect="1"/>
          </p:cNvPicPr>
          <p:nvPr/>
        </p:nvPicPr>
        <p:blipFill>
          <a:blip r:embed="rId2"/>
          <a:stretch>
            <a:fillRect/>
          </a:stretch>
        </p:blipFill>
        <p:spPr>
          <a:xfrm>
            <a:off x="4416005" y="1854047"/>
            <a:ext cx="4125520" cy="2941969"/>
          </a:xfrm>
          <a:prstGeom prst="rect">
            <a:avLst/>
          </a:prstGeom>
        </p:spPr>
      </p:pic>
      <p:sp>
        <p:nvSpPr>
          <p:cNvPr id="6" name="TextBox 5">
            <a:extLst>
              <a:ext uri="{FF2B5EF4-FFF2-40B4-BE49-F238E27FC236}">
                <a16:creationId xmlns:a16="http://schemas.microsoft.com/office/drawing/2014/main" id="{B412C309-014B-E245-928A-97C0E55DEA26}"/>
              </a:ext>
            </a:extLst>
          </p:cNvPr>
          <p:cNvSpPr txBox="1"/>
          <p:nvPr/>
        </p:nvSpPr>
        <p:spPr>
          <a:xfrm>
            <a:off x="8541525" y="2885340"/>
            <a:ext cx="8614538" cy="646331"/>
          </a:xfrm>
          <a:prstGeom prst="rect">
            <a:avLst/>
          </a:prstGeom>
          <a:noFill/>
        </p:spPr>
        <p:txBody>
          <a:bodyPr wrap="none" rtlCol="0">
            <a:spAutoFit/>
          </a:bodyPr>
          <a:lstStyle/>
          <a:p>
            <a:r>
              <a:rPr lang="en-US" sz="3600" dirty="0"/>
              <a:t>…which is very </a:t>
            </a:r>
            <a:r>
              <a:rPr lang="en-US" sz="3600" b="1" dirty="0"/>
              <a:t>similar</a:t>
            </a:r>
            <a:r>
              <a:rPr lang="en-US" sz="3600" dirty="0"/>
              <a:t> to Mowgli’s Kitten</a:t>
            </a:r>
          </a:p>
        </p:txBody>
      </p:sp>
      <p:sp>
        <p:nvSpPr>
          <p:cNvPr id="7" name="Diamond 6">
            <a:extLst>
              <a:ext uri="{FF2B5EF4-FFF2-40B4-BE49-F238E27FC236}">
                <a16:creationId xmlns:a16="http://schemas.microsoft.com/office/drawing/2014/main" id="{09BDFEB9-78F7-8844-BC47-E9445F91F06C}"/>
              </a:ext>
            </a:extLst>
          </p:cNvPr>
          <p:cNvSpPr/>
          <p:nvPr/>
        </p:nvSpPr>
        <p:spPr>
          <a:xfrm>
            <a:off x="5168899" y="5077369"/>
            <a:ext cx="3771901" cy="1700765"/>
          </a:xfrm>
          <a:prstGeom prst="diamond">
            <a:avLst/>
          </a:prstGeom>
          <a:solidFill>
            <a:schemeClr val="bg1">
              <a:lumMod val="50000"/>
            </a:schemeClr>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Mowgli</a:t>
            </a:r>
          </a:p>
          <a:p>
            <a:pPr algn="ctr"/>
            <a:r>
              <a:rPr lang="en-US" dirty="0"/>
              <a:t>decides to..</a:t>
            </a:r>
          </a:p>
        </p:txBody>
      </p:sp>
      <p:cxnSp>
        <p:nvCxnSpPr>
          <p:cNvPr id="9" name="Straight Arrow Connector 8">
            <a:extLst>
              <a:ext uri="{FF2B5EF4-FFF2-40B4-BE49-F238E27FC236}">
                <a16:creationId xmlns:a16="http://schemas.microsoft.com/office/drawing/2014/main" id="{DE55AFBD-3C5C-8F4A-8335-F9BAEF3B00A9}"/>
              </a:ext>
            </a:extLst>
          </p:cNvPr>
          <p:cNvCxnSpPr>
            <a:cxnSpLocks/>
            <a:stCxn id="7" idx="3"/>
            <a:endCxn id="10" idx="1"/>
          </p:cNvCxnSpPr>
          <p:nvPr/>
        </p:nvCxnSpPr>
        <p:spPr>
          <a:xfrm flipV="1">
            <a:off x="8940800" y="5927751"/>
            <a:ext cx="1170955" cy="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0ED6E27-71BE-1743-8776-2B764EBF4FF1}"/>
              </a:ext>
            </a:extLst>
          </p:cNvPr>
          <p:cNvSpPr/>
          <p:nvPr/>
        </p:nvSpPr>
        <p:spPr>
          <a:xfrm>
            <a:off x="10111755" y="5173204"/>
            <a:ext cx="2628900" cy="1509093"/>
          </a:xfrm>
          <a:prstGeom prst="rect">
            <a:avLst/>
          </a:prstGeom>
          <a:solidFill>
            <a:srgbClr val="FF000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Run back to the village for safety</a:t>
            </a:r>
          </a:p>
        </p:txBody>
      </p:sp>
      <p:sp>
        <p:nvSpPr>
          <p:cNvPr id="11" name="Rectangle 10">
            <a:extLst>
              <a:ext uri="{FF2B5EF4-FFF2-40B4-BE49-F238E27FC236}">
                <a16:creationId xmlns:a16="http://schemas.microsoft.com/office/drawing/2014/main" id="{1FB132BF-D28E-4740-9B9C-5B60945DCEE1}"/>
              </a:ext>
            </a:extLst>
          </p:cNvPr>
          <p:cNvSpPr/>
          <p:nvPr/>
        </p:nvSpPr>
        <p:spPr>
          <a:xfrm>
            <a:off x="5822782" y="7559860"/>
            <a:ext cx="2628900" cy="1509093"/>
          </a:xfrm>
          <a:prstGeom prst="rect">
            <a:avLst/>
          </a:prstGeom>
          <a:solidFill>
            <a:srgbClr val="00B050"/>
          </a:solidFill>
          <a:ln>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Proceed down the path</a:t>
            </a:r>
          </a:p>
        </p:txBody>
      </p:sp>
      <p:cxnSp>
        <p:nvCxnSpPr>
          <p:cNvPr id="12" name="Straight Arrow Connector 11">
            <a:extLst>
              <a:ext uri="{FF2B5EF4-FFF2-40B4-BE49-F238E27FC236}">
                <a16:creationId xmlns:a16="http://schemas.microsoft.com/office/drawing/2014/main" id="{026058A5-00EA-004C-BE2D-EDA099AD9A84}"/>
              </a:ext>
            </a:extLst>
          </p:cNvPr>
          <p:cNvCxnSpPr>
            <a:cxnSpLocks/>
            <a:stCxn id="7" idx="2"/>
            <a:endCxn id="11" idx="0"/>
          </p:cNvCxnSpPr>
          <p:nvPr/>
        </p:nvCxnSpPr>
        <p:spPr>
          <a:xfrm>
            <a:off x="7054850" y="6778134"/>
            <a:ext cx="82382" cy="78172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9D7E9C-BC2E-5948-B216-86BBA0C19DCF}"/>
              </a:ext>
            </a:extLst>
          </p:cNvPr>
          <p:cNvCxnSpPr>
            <a:cxnSpLocks/>
          </p:cNvCxnSpPr>
          <p:nvPr/>
        </p:nvCxnSpPr>
        <p:spPr>
          <a:xfrm>
            <a:off x="3870611" y="5927750"/>
            <a:ext cx="1298288"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D99158-1461-4941-B30C-8D046013F77D}"/>
              </a:ext>
            </a:extLst>
          </p:cNvPr>
          <p:cNvSpPr txBox="1"/>
          <p:nvPr/>
        </p:nvSpPr>
        <p:spPr>
          <a:xfrm>
            <a:off x="9024619" y="7723665"/>
            <a:ext cx="8131444" cy="1200329"/>
          </a:xfrm>
          <a:prstGeom prst="rect">
            <a:avLst/>
          </a:prstGeom>
          <a:noFill/>
        </p:spPr>
        <p:txBody>
          <a:bodyPr wrap="square" rtlCol="0">
            <a:spAutoFit/>
          </a:bodyPr>
          <a:lstStyle/>
          <a:p>
            <a:r>
              <a:rPr lang="en-US" sz="3600" dirty="0"/>
              <a:t>An example of a </a:t>
            </a:r>
            <a:r>
              <a:rPr lang="en-US" sz="3600" b="1" dirty="0"/>
              <a:t>real-time</a:t>
            </a:r>
            <a:r>
              <a:rPr lang="en-US" sz="3600" dirty="0"/>
              <a:t> existential threat assessment.</a:t>
            </a:r>
          </a:p>
        </p:txBody>
      </p:sp>
      <p:sp>
        <p:nvSpPr>
          <p:cNvPr id="26" name="TextBox 25">
            <a:extLst>
              <a:ext uri="{FF2B5EF4-FFF2-40B4-BE49-F238E27FC236}">
                <a16:creationId xmlns:a16="http://schemas.microsoft.com/office/drawing/2014/main" id="{7E2A8025-090B-CE42-B047-E6D408B32E4A}"/>
              </a:ext>
            </a:extLst>
          </p:cNvPr>
          <p:cNvSpPr txBox="1"/>
          <p:nvPr/>
        </p:nvSpPr>
        <p:spPr>
          <a:xfrm>
            <a:off x="9024619" y="5381675"/>
            <a:ext cx="720069" cy="464614"/>
          </a:xfrm>
          <a:prstGeom prst="rect">
            <a:avLst/>
          </a:prstGeom>
          <a:noFill/>
        </p:spPr>
        <p:txBody>
          <a:bodyPr wrap="none" rtlCol="0">
            <a:spAutoFit/>
          </a:bodyPr>
          <a:lstStyle/>
          <a:p>
            <a:r>
              <a:rPr lang="en-US" dirty="0">
                <a:solidFill>
                  <a:srgbClr val="FF0000"/>
                </a:solidFill>
              </a:rPr>
              <a:t>fear</a:t>
            </a:r>
          </a:p>
        </p:txBody>
      </p:sp>
      <p:sp>
        <p:nvSpPr>
          <p:cNvPr id="27" name="TextBox 26">
            <a:extLst>
              <a:ext uri="{FF2B5EF4-FFF2-40B4-BE49-F238E27FC236}">
                <a16:creationId xmlns:a16="http://schemas.microsoft.com/office/drawing/2014/main" id="{A6FD2A63-381A-5446-A000-A97390A66910}"/>
              </a:ext>
            </a:extLst>
          </p:cNvPr>
          <p:cNvSpPr txBox="1"/>
          <p:nvPr/>
        </p:nvSpPr>
        <p:spPr>
          <a:xfrm>
            <a:off x="7286946" y="6856824"/>
            <a:ext cx="1015021" cy="464614"/>
          </a:xfrm>
          <a:prstGeom prst="rect">
            <a:avLst/>
          </a:prstGeom>
          <a:noFill/>
        </p:spPr>
        <p:txBody>
          <a:bodyPr wrap="none" rtlCol="0">
            <a:spAutoFit/>
          </a:bodyPr>
          <a:lstStyle/>
          <a:p>
            <a:r>
              <a:rPr lang="en-US" dirty="0">
                <a:solidFill>
                  <a:srgbClr val="00B050"/>
                </a:solidFill>
              </a:rPr>
              <a:t>safety</a:t>
            </a:r>
          </a:p>
        </p:txBody>
      </p:sp>
      <p:sp>
        <p:nvSpPr>
          <p:cNvPr id="28" name="TextBox 27">
            <a:extLst>
              <a:ext uri="{FF2B5EF4-FFF2-40B4-BE49-F238E27FC236}">
                <a16:creationId xmlns:a16="http://schemas.microsoft.com/office/drawing/2014/main" id="{9D4E9791-4C10-4442-B635-EA84D1E32E68}"/>
              </a:ext>
            </a:extLst>
          </p:cNvPr>
          <p:cNvSpPr txBox="1"/>
          <p:nvPr/>
        </p:nvSpPr>
        <p:spPr>
          <a:xfrm>
            <a:off x="8890092" y="5985014"/>
            <a:ext cx="1152880" cy="464614"/>
          </a:xfrm>
          <a:prstGeom prst="rect">
            <a:avLst/>
          </a:prstGeom>
          <a:noFill/>
        </p:spPr>
        <p:txBody>
          <a:bodyPr wrap="none" rtlCol="0">
            <a:spAutoFit/>
          </a:bodyPr>
          <a:lstStyle/>
          <a:p>
            <a:r>
              <a:rPr lang="en-US" dirty="0">
                <a:solidFill>
                  <a:srgbClr val="FF0000"/>
                </a:solidFill>
              </a:rPr>
              <a:t>danger</a:t>
            </a:r>
          </a:p>
        </p:txBody>
      </p:sp>
      <p:cxnSp>
        <p:nvCxnSpPr>
          <p:cNvPr id="13" name="Straight Arrow Connector 12">
            <a:extLst>
              <a:ext uri="{FF2B5EF4-FFF2-40B4-BE49-F238E27FC236}">
                <a16:creationId xmlns:a16="http://schemas.microsoft.com/office/drawing/2014/main" id="{7BB72F8B-2DDB-1F40-B582-8C7E4CAE0323}"/>
              </a:ext>
            </a:extLst>
          </p:cNvPr>
          <p:cNvCxnSpPr/>
          <p:nvPr/>
        </p:nvCxnSpPr>
        <p:spPr>
          <a:xfrm flipH="1">
            <a:off x="13548157" y="6841250"/>
            <a:ext cx="1077686" cy="797569"/>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243D51-071D-4442-9352-D912BC36C067}"/>
              </a:ext>
            </a:extLst>
          </p:cNvPr>
          <p:cNvSpPr txBox="1"/>
          <p:nvPr/>
        </p:nvSpPr>
        <p:spPr>
          <a:xfrm>
            <a:off x="14791852" y="5647647"/>
            <a:ext cx="1730828" cy="1209177"/>
          </a:xfrm>
          <a:prstGeom prst="rect">
            <a:avLst/>
          </a:prstGeom>
          <a:noFill/>
        </p:spPr>
        <p:txBody>
          <a:bodyPr wrap="square" rtlCol="0">
            <a:spAutoFit/>
          </a:bodyPr>
          <a:lstStyle/>
          <a:p>
            <a:r>
              <a:rPr lang="en-US" dirty="0"/>
              <a:t>Think Parallel Processing</a:t>
            </a:r>
          </a:p>
        </p:txBody>
      </p:sp>
    </p:spTree>
    <p:extLst>
      <p:ext uri="{BB962C8B-B14F-4D97-AF65-F5344CB8AC3E}">
        <p14:creationId xmlns:p14="http://schemas.microsoft.com/office/powerpoint/2010/main" val="2984562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116F-9F29-2249-B5C2-2209D95109E7}"/>
              </a:ext>
            </a:extLst>
          </p:cNvPr>
          <p:cNvSpPr>
            <a:spLocks noGrp="1"/>
          </p:cNvSpPr>
          <p:nvPr>
            <p:ph type="title"/>
          </p:nvPr>
        </p:nvSpPr>
        <p:spPr/>
        <p:txBody>
          <a:bodyPr/>
          <a:lstStyle/>
          <a:p>
            <a:r>
              <a:rPr lang="en-US" dirty="0"/>
              <a:t>Similarity Score – A scaled measure of “alikeness” for a context</a:t>
            </a:r>
          </a:p>
        </p:txBody>
      </p:sp>
      <p:sp>
        <p:nvSpPr>
          <p:cNvPr id="3" name="Text Placeholder 2">
            <a:extLst>
              <a:ext uri="{FF2B5EF4-FFF2-40B4-BE49-F238E27FC236}">
                <a16:creationId xmlns:a16="http://schemas.microsoft.com/office/drawing/2014/main" id="{92EE18E7-19C8-EA4F-9EA4-185B11BC89BA}"/>
              </a:ext>
            </a:extLst>
          </p:cNvPr>
          <p:cNvSpPr>
            <a:spLocks noGrp="1"/>
          </p:cNvSpPr>
          <p:nvPr>
            <p:ph type="body" idx="1"/>
          </p:nvPr>
        </p:nvSpPr>
        <p:spPr>
          <a:xfrm>
            <a:off x="609548" y="7135906"/>
            <a:ext cx="16662507" cy="1798783"/>
          </a:xfrm>
        </p:spPr>
        <p:txBody>
          <a:bodyPr/>
          <a:lstStyle/>
          <a:p>
            <a:pPr marL="502931" indent="-502931">
              <a:buFont typeface="Arial" panose="020B0604020202020204" pitchFamily="34" charset="0"/>
              <a:buChar char="•"/>
            </a:pPr>
            <a:r>
              <a:rPr lang="en-US" dirty="0"/>
              <a:t>A single </a:t>
            </a:r>
            <a:r>
              <a:rPr lang="en-US" b="1" dirty="0"/>
              <a:t>scaled</a:t>
            </a:r>
            <a:r>
              <a:rPr lang="en-US" dirty="0"/>
              <a:t> dimension of comparison for a given setting or context</a:t>
            </a:r>
          </a:p>
          <a:p>
            <a:pPr marL="502931" indent="-502931">
              <a:buFont typeface="Arial" panose="020B0604020202020204" pitchFamily="34" charset="0"/>
              <a:buChar char="•"/>
            </a:pPr>
            <a:r>
              <a:rPr lang="en-US" dirty="0"/>
              <a:t>Comparing a patient to itself would have a similarity score of 1.0</a:t>
            </a:r>
          </a:p>
          <a:p>
            <a:pPr marL="502931" indent="-502931">
              <a:buFont typeface="Arial" panose="020B0604020202020204" pitchFamily="34" charset="0"/>
              <a:buChar char="•"/>
            </a:pPr>
            <a:r>
              <a:rPr lang="en-US" dirty="0"/>
              <a:t>Patients that have few common characteristics would have a score of 0.1</a:t>
            </a:r>
          </a:p>
        </p:txBody>
      </p:sp>
      <p:sp>
        <p:nvSpPr>
          <p:cNvPr id="4" name="Slide Number Placeholder 3">
            <a:extLst>
              <a:ext uri="{FF2B5EF4-FFF2-40B4-BE49-F238E27FC236}">
                <a16:creationId xmlns:a16="http://schemas.microsoft.com/office/drawing/2014/main" id="{DCF0E45B-C3C3-8B4D-9B8F-C01487A9218B}"/>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5" name="Picture 4">
            <a:extLst>
              <a:ext uri="{FF2B5EF4-FFF2-40B4-BE49-F238E27FC236}">
                <a16:creationId xmlns:a16="http://schemas.microsoft.com/office/drawing/2014/main" id="{8E707C4C-F7EA-314A-A770-B98E1E9EAF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52932" y="3844324"/>
            <a:ext cx="969035" cy="1302071"/>
          </a:xfrm>
          <a:prstGeom prst="rect">
            <a:avLst/>
          </a:prstGeom>
        </p:spPr>
      </p:pic>
      <p:pic>
        <p:nvPicPr>
          <p:cNvPr id="6" name="Picture 5">
            <a:extLst>
              <a:ext uri="{FF2B5EF4-FFF2-40B4-BE49-F238E27FC236}">
                <a16:creationId xmlns:a16="http://schemas.microsoft.com/office/drawing/2014/main" id="{0496D764-50E3-C84D-B0CE-DF641CFF6C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59448" y="1962937"/>
            <a:ext cx="912987" cy="1226761"/>
          </a:xfrm>
          <a:prstGeom prst="rect">
            <a:avLst/>
          </a:prstGeom>
        </p:spPr>
      </p:pic>
      <p:cxnSp>
        <p:nvCxnSpPr>
          <p:cNvPr id="7" name="Straight Arrow Connector 6">
            <a:extLst>
              <a:ext uri="{FF2B5EF4-FFF2-40B4-BE49-F238E27FC236}">
                <a16:creationId xmlns:a16="http://schemas.microsoft.com/office/drawing/2014/main" id="{6CD29FE2-AE79-2B47-A276-0BCD305D335C}"/>
              </a:ext>
            </a:extLst>
          </p:cNvPr>
          <p:cNvCxnSpPr>
            <a:cxnSpLocks/>
          </p:cNvCxnSpPr>
          <p:nvPr/>
        </p:nvCxnSpPr>
        <p:spPr>
          <a:xfrm flipV="1">
            <a:off x="4089698" y="2702870"/>
            <a:ext cx="3602020" cy="1645791"/>
          </a:xfrm>
          <a:prstGeom prst="straightConnector1">
            <a:avLst/>
          </a:prstGeom>
          <a:ln w="762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58E96CE-68AF-B448-AD2D-0CB2BDFC8015}"/>
              </a:ext>
            </a:extLst>
          </p:cNvPr>
          <p:cNvCxnSpPr>
            <a:cxnSpLocks/>
          </p:cNvCxnSpPr>
          <p:nvPr/>
        </p:nvCxnSpPr>
        <p:spPr>
          <a:xfrm flipV="1">
            <a:off x="4089698" y="4626569"/>
            <a:ext cx="3717350" cy="1"/>
          </a:xfrm>
          <a:prstGeom prst="straightConnector1">
            <a:avLst/>
          </a:prstGeom>
          <a:ln w="1270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F786773-8D34-D84F-A994-4E84144E197D}"/>
              </a:ext>
            </a:extLst>
          </p:cNvPr>
          <p:cNvCxnSpPr>
            <a:cxnSpLocks/>
          </p:cNvCxnSpPr>
          <p:nvPr/>
        </p:nvCxnSpPr>
        <p:spPr>
          <a:xfrm>
            <a:off x="4127868" y="4945143"/>
            <a:ext cx="2633833" cy="1594281"/>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99E9859-B8F2-2848-BB7D-4F87FCA02E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78977" y="3844324"/>
            <a:ext cx="912987" cy="1226761"/>
          </a:xfrm>
          <a:prstGeom prst="rect">
            <a:avLst/>
          </a:prstGeom>
        </p:spPr>
      </p:pic>
      <p:pic>
        <p:nvPicPr>
          <p:cNvPr id="14" name="Picture 13">
            <a:extLst>
              <a:ext uri="{FF2B5EF4-FFF2-40B4-BE49-F238E27FC236}">
                <a16:creationId xmlns:a16="http://schemas.microsoft.com/office/drawing/2014/main" id="{CAF42E87-822B-E94D-A38D-894B872E22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6461" y="5800102"/>
            <a:ext cx="912987" cy="1226761"/>
          </a:xfrm>
          <a:prstGeom prst="rect">
            <a:avLst/>
          </a:prstGeom>
        </p:spPr>
      </p:pic>
      <p:sp>
        <p:nvSpPr>
          <p:cNvPr id="15" name="TextBox 14">
            <a:extLst>
              <a:ext uri="{FF2B5EF4-FFF2-40B4-BE49-F238E27FC236}">
                <a16:creationId xmlns:a16="http://schemas.microsoft.com/office/drawing/2014/main" id="{4DFCF5F3-DAE8-8E4B-97DF-ADE506A44297}"/>
              </a:ext>
            </a:extLst>
          </p:cNvPr>
          <p:cNvSpPr txBox="1"/>
          <p:nvPr/>
        </p:nvSpPr>
        <p:spPr>
          <a:xfrm>
            <a:off x="5682914" y="2725085"/>
            <a:ext cx="612668" cy="461665"/>
          </a:xfrm>
          <a:prstGeom prst="rect">
            <a:avLst/>
          </a:prstGeom>
          <a:noFill/>
        </p:spPr>
        <p:txBody>
          <a:bodyPr wrap="none" rtlCol="0">
            <a:spAutoFit/>
          </a:bodyPr>
          <a:lstStyle/>
          <a:p>
            <a:r>
              <a:rPr lang="en-US" sz="2400" dirty="0"/>
              <a:t>.43</a:t>
            </a:r>
          </a:p>
        </p:txBody>
      </p:sp>
      <p:sp>
        <p:nvSpPr>
          <p:cNvPr id="16" name="TextBox 15">
            <a:extLst>
              <a:ext uri="{FF2B5EF4-FFF2-40B4-BE49-F238E27FC236}">
                <a16:creationId xmlns:a16="http://schemas.microsoft.com/office/drawing/2014/main" id="{A2004043-597B-AC45-AAD2-28A73860682B}"/>
              </a:ext>
            </a:extLst>
          </p:cNvPr>
          <p:cNvSpPr txBox="1"/>
          <p:nvPr/>
        </p:nvSpPr>
        <p:spPr>
          <a:xfrm>
            <a:off x="5890707" y="3999033"/>
            <a:ext cx="612668" cy="461665"/>
          </a:xfrm>
          <a:prstGeom prst="rect">
            <a:avLst/>
          </a:prstGeom>
          <a:noFill/>
        </p:spPr>
        <p:txBody>
          <a:bodyPr wrap="none" rtlCol="0">
            <a:spAutoFit/>
          </a:bodyPr>
          <a:lstStyle/>
          <a:p>
            <a:r>
              <a:rPr lang="en-US" sz="2400" dirty="0"/>
              <a:t>.92</a:t>
            </a:r>
          </a:p>
        </p:txBody>
      </p:sp>
      <p:sp>
        <p:nvSpPr>
          <p:cNvPr id="17" name="TextBox 16">
            <a:extLst>
              <a:ext uri="{FF2B5EF4-FFF2-40B4-BE49-F238E27FC236}">
                <a16:creationId xmlns:a16="http://schemas.microsoft.com/office/drawing/2014/main" id="{4B8C83A0-9E8C-634E-9187-8B7D06230C8B}"/>
              </a:ext>
            </a:extLst>
          </p:cNvPr>
          <p:cNvSpPr txBox="1"/>
          <p:nvPr/>
        </p:nvSpPr>
        <p:spPr>
          <a:xfrm>
            <a:off x="5682914" y="5406575"/>
            <a:ext cx="441146" cy="461665"/>
          </a:xfrm>
          <a:prstGeom prst="rect">
            <a:avLst/>
          </a:prstGeom>
          <a:noFill/>
        </p:spPr>
        <p:txBody>
          <a:bodyPr wrap="none" rtlCol="0">
            <a:spAutoFit/>
          </a:bodyPr>
          <a:lstStyle/>
          <a:p>
            <a:r>
              <a:rPr lang="en-US" sz="2400" dirty="0"/>
              <a:t>.1</a:t>
            </a:r>
          </a:p>
        </p:txBody>
      </p:sp>
    </p:spTree>
    <p:extLst>
      <p:ext uri="{BB962C8B-B14F-4D97-AF65-F5344CB8AC3E}">
        <p14:creationId xmlns:p14="http://schemas.microsoft.com/office/powerpoint/2010/main" val="396958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87" y="769820"/>
            <a:ext cx="13316720" cy="804877"/>
          </a:xfrm>
        </p:spPr>
        <p:txBody>
          <a:bodyPr/>
          <a:lstStyle/>
          <a:p>
            <a:r>
              <a:rPr lang="en-US" dirty="0"/>
              <a:t>Graph Representation of Patients – Includes Structure </a:t>
            </a:r>
          </a:p>
        </p:txBody>
      </p:sp>
      <p:sp>
        <p:nvSpPr>
          <p:cNvPr id="4" name="Slide Number Placeholder 3"/>
          <p:cNvSpPr>
            <a:spLocks noGrp="1"/>
          </p:cNvSpPr>
          <p:nvPr>
            <p:ph type="sldNum" idx="12"/>
          </p:nvPr>
        </p:nvSpPr>
        <p:spPr/>
        <p:txBody>
          <a:bodyPr/>
          <a:lstStyle/>
          <a:p>
            <a:fld id="{00000000-1234-1234-1234-123412341234}" type="slidenum">
              <a:rPr lang="en" smtClean="0"/>
              <a:pPr/>
              <a:t>31</a:t>
            </a:fld>
            <a:endParaRPr lang="en"/>
          </a:p>
        </p:txBody>
      </p:sp>
      <p:grpSp>
        <p:nvGrpSpPr>
          <p:cNvPr id="5" name="Group 4">
            <a:extLst>
              <a:ext uri="{FF2B5EF4-FFF2-40B4-BE49-F238E27FC236}">
                <a16:creationId xmlns:a16="http://schemas.microsoft.com/office/drawing/2014/main" id="{F8A4BA5B-B416-FF48-A926-430674DF3293}"/>
              </a:ext>
            </a:extLst>
          </p:cNvPr>
          <p:cNvGrpSpPr/>
          <p:nvPr/>
        </p:nvGrpSpPr>
        <p:grpSpPr>
          <a:xfrm>
            <a:off x="12138771" y="4793920"/>
            <a:ext cx="3150274" cy="1628839"/>
            <a:chOff x="12864129" y="3879341"/>
            <a:chExt cx="3623845" cy="2606133"/>
          </a:xfrm>
        </p:grpSpPr>
        <p:sp>
          <p:nvSpPr>
            <p:cNvPr id="862" name="Oval 861"/>
            <p:cNvSpPr/>
            <p:nvPr/>
          </p:nvSpPr>
          <p:spPr>
            <a:xfrm>
              <a:off x="12864129" y="3879341"/>
              <a:ext cx="3623845" cy="260613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9" name="Oval 728"/>
            <p:cNvSpPr/>
            <p:nvPr/>
          </p:nvSpPr>
          <p:spPr>
            <a:xfrm>
              <a:off x="14723454" y="418245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5368153" y="464178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5002656" y="441249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4376101" y="469484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4908662" y="531607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4621811" y="490890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3979533" y="522939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4195345" y="57398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4267400" y="535478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4663967" y="476717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5735746" y="510432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5154372" y="485584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4867387" y="586529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5011321" y="556686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5113097" y="531838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5613863" y="485584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4621811" y="439651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4123466" y="490890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4483211" y="586529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3502625" y="5185167"/>
              <a:ext cx="476908" cy="1696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4095705" y="431089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3807838" y="418549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3749709" y="46667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4037575" y="479219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3228858" y="501565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3776995" y="5865292"/>
              <a:ext cx="418350" cy="2956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3489129" y="5769463"/>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3372792" y="5266445"/>
              <a:ext cx="260271" cy="5030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3893643" y="4436288"/>
              <a:ext cx="58129" cy="2305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3893642" y="4917587"/>
              <a:ext cx="128048" cy="34853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DD42D-3275-5243-A082-4B0E7AFEC91F}"/>
              </a:ext>
            </a:extLst>
          </p:cNvPr>
          <p:cNvGrpSpPr/>
          <p:nvPr/>
        </p:nvGrpSpPr>
        <p:grpSpPr>
          <a:xfrm>
            <a:off x="8884255" y="3181517"/>
            <a:ext cx="3442047" cy="1973350"/>
            <a:chOff x="8570604" y="3163708"/>
            <a:chExt cx="3959478" cy="2652377"/>
          </a:xfrm>
        </p:grpSpPr>
        <p:sp>
          <p:nvSpPr>
            <p:cNvPr id="861" name="Oval 860"/>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3" name="Oval 772"/>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883" name="TextBox 882"/>
          <p:cNvSpPr txBox="1"/>
          <p:nvPr/>
        </p:nvSpPr>
        <p:spPr>
          <a:xfrm flipH="1">
            <a:off x="8528166" y="2208396"/>
            <a:ext cx="7824708" cy="646203"/>
          </a:xfrm>
          <a:prstGeom prst="rect">
            <a:avLst/>
          </a:prstGeom>
          <a:noFill/>
        </p:spPr>
        <p:txBody>
          <a:bodyPr wrap="square" rtlCol="0">
            <a:spAutoFit/>
          </a:bodyPr>
          <a:lstStyle/>
          <a:p>
            <a:pPr algn="ctr"/>
            <a:r>
              <a:rPr lang="en-US" sz="3599" b="1" dirty="0"/>
              <a:t>Sample Patient Population (10M)</a:t>
            </a:r>
          </a:p>
        </p:txBody>
      </p:sp>
      <p:grpSp>
        <p:nvGrpSpPr>
          <p:cNvPr id="15" name="Group 14">
            <a:extLst>
              <a:ext uri="{FF2B5EF4-FFF2-40B4-BE49-F238E27FC236}">
                <a16:creationId xmlns:a16="http://schemas.microsoft.com/office/drawing/2014/main" id="{6EAEF4A6-5BEA-FD45-88EB-ED3D6C5FD1E5}"/>
              </a:ext>
            </a:extLst>
          </p:cNvPr>
          <p:cNvGrpSpPr/>
          <p:nvPr/>
        </p:nvGrpSpPr>
        <p:grpSpPr>
          <a:xfrm>
            <a:off x="1715950" y="4065032"/>
            <a:ext cx="3442047" cy="2014896"/>
            <a:chOff x="2016615" y="2184332"/>
            <a:chExt cx="3959478" cy="2652377"/>
          </a:xfrm>
        </p:grpSpPr>
        <p:sp>
          <p:nvSpPr>
            <p:cNvPr id="224" name="Oval 223">
              <a:extLst>
                <a:ext uri="{FF2B5EF4-FFF2-40B4-BE49-F238E27FC236}">
                  <a16:creationId xmlns:a16="http://schemas.microsoft.com/office/drawing/2014/main" id="{48532C6B-B1AC-E748-8501-DE0791D1AC21}"/>
                </a:ext>
              </a:extLst>
            </p:cNvPr>
            <p:cNvSpPr/>
            <p:nvPr/>
          </p:nvSpPr>
          <p:spPr>
            <a:xfrm>
              <a:off x="2016615" y="2184332"/>
              <a:ext cx="3959478" cy="265237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5" name="Oval 224">
              <a:extLst>
                <a:ext uri="{FF2B5EF4-FFF2-40B4-BE49-F238E27FC236}">
                  <a16:creationId xmlns:a16="http://schemas.microsoft.com/office/drawing/2014/main" id="{12B5028F-FC65-6F4D-A59E-8F4A3C415183}"/>
                </a:ext>
              </a:extLst>
            </p:cNvPr>
            <p:cNvSpPr/>
            <p:nvPr/>
          </p:nvSpPr>
          <p:spPr>
            <a:xfrm>
              <a:off x="4425343" y="250673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6" name="Oval 225">
              <a:extLst>
                <a:ext uri="{FF2B5EF4-FFF2-40B4-BE49-F238E27FC236}">
                  <a16:creationId xmlns:a16="http://schemas.microsoft.com/office/drawing/2014/main" id="{F4C4C3FA-88B3-B944-8AE7-53E7D5608D7C}"/>
                </a:ext>
              </a:extLst>
            </p:cNvPr>
            <p:cNvSpPr/>
            <p:nvPr/>
          </p:nvSpPr>
          <p:spPr>
            <a:xfrm>
              <a:off x="5070042" y="296605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27" name="Straight Arrow Connector 226">
              <a:extLst>
                <a:ext uri="{FF2B5EF4-FFF2-40B4-BE49-F238E27FC236}">
                  <a16:creationId xmlns:a16="http://schemas.microsoft.com/office/drawing/2014/main" id="{8FE27E01-BC84-254C-B59B-CF8CDF69A304}"/>
                </a:ext>
              </a:extLst>
            </p:cNvPr>
            <p:cNvCxnSpPr/>
            <p:nvPr/>
          </p:nvCxnSpPr>
          <p:spPr>
            <a:xfrm>
              <a:off x="4704545" y="2736768"/>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2F9FD64-D5EB-0A46-8ECE-4D6A8A966C43}"/>
                </a:ext>
              </a:extLst>
            </p:cNvPr>
            <p:cNvSpPr/>
            <p:nvPr/>
          </p:nvSpPr>
          <p:spPr>
            <a:xfrm>
              <a:off x="4077990" y="301911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9" name="Oval 228">
              <a:extLst>
                <a:ext uri="{FF2B5EF4-FFF2-40B4-BE49-F238E27FC236}">
                  <a16:creationId xmlns:a16="http://schemas.microsoft.com/office/drawing/2014/main" id="{3E7DA412-C89F-C741-BAD0-20709E77AAC9}"/>
                </a:ext>
              </a:extLst>
            </p:cNvPr>
            <p:cNvSpPr/>
            <p:nvPr/>
          </p:nvSpPr>
          <p:spPr>
            <a:xfrm>
              <a:off x="4610551" y="364034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0" name="Straight Arrow Connector 229">
              <a:extLst>
                <a:ext uri="{FF2B5EF4-FFF2-40B4-BE49-F238E27FC236}">
                  <a16:creationId xmlns:a16="http://schemas.microsoft.com/office/drawing/2014/main" id="{98C507AB-B08F-FF40-9FC2-2BB1113B916D}"/>
                </a:ext>
              </a:extLst>
            </p:cNvPr>
            <p:cNvCxnSpPr/>
            <p:nvPr/>
          </p:nvCxnSpPr>
          <p:spPr>
            <a:xfrm>
              <a:off x="4323700" y="3233178"/>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D78DB726-6018-EA4E-9C14-0157DFAECB58}"/>
                </a:ext>
              </a:extLst>
            </p:cNvPr>
            <p:cNvSpPr/>
            <p:nvPr/>
          </p:nvSpPr>
          <p:spPr>
            <a:xfrm>
              <a:off x="3681422" y="355366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2" name="Oval 231">
              <a:extLst>
                <a:ext uri="{FF2B5EF4-FFF2-40B4-BE49-F238E27FC236}">
                  <a16:creationId xmlns:a16="http://schemas.microsoft.com/office/drawing/2014/main" id="{1735D87C-A722-9B49-8B2F-5BAD95178903}"/>
                </a:ext>
              </a:extLst>
            </p:cNvPr>
            <p:cNvSpPr/>
            <p:nvPr/>
          </p:nvSpPr>
          <p:spPr>
            <a:xfrm>
              <a:off x="3897234" y="40641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3" name="Straight Arrow Connector 232">
              <a:extLst>
                <a:ext uri="{FF2B5EF4-FFF2-40B4-BE49-F238E27FC236}">
                  <a16:creationId xmlns:a16="http://schemas.microsoft.com/office/drawing/2014/main" id="{3F80CACF-BDEC-9147-BF5F-A04BD536A796}"/>
                </a:ext>
              </a:extLst>
            </p:cNvPr>
            <p:cNvCxnSpPr/>
            <p:nvPr/>
          </p:nvCxnSpPr>
          <p:spPr>
            <a:xfrm>
              <a:off x="3969289" y="3679060"/>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8676C05B-F087-D644-BA2C-60CF5FCE328B}"/>
                </a:ext>
              </a:extLst>
            </p:cNvPr>
            <p:cNvCxnSpPr/>
            <p:nvPr/>
          </p:nvCxnSpPr>
          <p:spPr>
            <a:xfrm flipV="1">
              <a:off x="4365856" y="309145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5AA1D6C8-23F6-EF45-B768-1A1610E1E02B}"/>
                </a:ext>
              </a:extLst>
            </p:cNvPr>
            <p:cNvSpPr/>
            <p:nvPr/>
          </p:nvSpPr>
          <p:spPr>
            <a:xfrm>
              <a:off x="5437635" y="342859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6" name="Straight Arrow Connector 235">
              <a:extLst>
                <a:ext uri="{FF2B5EF4-FFF2-40B4-BE49-F238E27FC236}">
                  <a16:creationId xmlns:a16="http://schemas.microsoft.com/office/drawing/2014/main" id="{0F9FADEC-7BC5-9049-9957-12D81F0AB031}"/>
                </a:ext>
              </a:extLst>
            </p:cNvPr>
            <p:cNvCxnSpPr/>
            <p:nvPr/>
          </p:nvCxnSpPr>
          <p:spPr>
            <a:xfrm flipH="1">
              <a:off x="4856261" y="3180120"/>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FAC265B5-9925-8042-9916-02BDE8E73027}"/>
                </a:ext>
              </a:extLst>
            </p:cNvPr>
            <p:cNvSpPr/>
            <p:nvPr/>
          </p:nvSpPr>
          <p:spPr>
            <a:xfrm>
              <a:off x="4569276" y="418956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8" name="Straight Arrow Connector 237">
              <a:extLst>
                <a:ext uri="{FF2B5EF4-FFF2-40B4-BE49-F238E27FC236}">
                  <a16:creationId xmlns:a16="http://schemas.microsoft.com/office/drawing/2014/main" id="{79CEE212-0A30-4C47-83E8-572F76B00483}"/>
                </a:ext>
              </a:extLst>
            </p:cNvPr>
            <p:cNvCxnSpPr/>
            <p:nvPr/>
          </p:nvCxnSpPr>
          <p:spPr>
            <a:xfrm flipV="1">
              <a:off x="4713210" y="389113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8C28BD56-AAC9-7642-93D7-238F5B6C517D}"/>
                </a:ext>
              </a:extLst>
            </p:cNvPr>
            <p:cNvCxnSpPr/>
            <p:nvPr/>
          </p:nvCxnSpPr>
          <p:spPr>
            <a:xfrm flipV="1">
              <a:off x="4814986" y="364266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9DF32DB-76CD-6843-8F0B-90675B8FAC56}"/>
                </a:ext>
              </a:extLst>
            </p:cNvPr>
            <p:cNvCxnSpPr/>
            <p:nvPr/>
          </p:nvCxnSpPr>
          <p:spPr>
            <a:xfrm flipH="1" flipV="1">
              <a:off x="5315752" y="3180120"/>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EBC62430-7D47-114D-B256-B7A2B190F71B}"/>
                </a:ext>
              </a:extLst>
            </p:cNvPr>
            <p:cNvCxnSpPr/>
            <p:nvPr/>
          </p:nvCxnSpPr>
          <p:spPr>
            <a:xfrm flipH="1">
              <a:off x="4323700" y="2720793"/>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ABE69E1-4BD2-AC48-80D5-D341DF8E96C7}"/>
                </a:ext>
              </a:extLst>
            </p:cNvPr>
            <p:cNvCxnSpPr/>
            <p:nvPr/>
          </p:nvCxnSpPr>
          <p:spPr>
            <a:xfrm flipH="1">
              <a:off x="3825355" y="3233178"/>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85562FBF-9D8D-994F-A419-216769B90A9D}"/>
                </a:ext>
              </a:extLst>
            </p:cNvPr>
            <p:cNvCxnSpPr/>
            <p:nvPr/>
          </p:nvCxnSpPr>
          <p:spPr>
            <a:xfrm>
              <a:off x="4185100" y="4189566"/>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90AE7C2-D7F4-E943-B79C-7E03C98BD83A}"/>
                </a:ext>
              </a:extLst>
            </p:cNvPr>
            <p:cNvCxnSpPr>
              <a:endCxn id="231" idx="3"/>
            </p:cNvCxnSpPr>
            <p:nvPr/>
          </p:nvCxnSpPr>
          <p:spPr>
            <a:xfrm flipV="1">
              <a:off x="3351321" y="3767727"/>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BD11907-3560-EE4A-9B80-4BD0D3ED4FF2}"/>
                </a:ext>
              </a:extLst>
            </p:cNvPr>
            <p:cNvCxnSpPr/>
            <p:nvPr/>
          </p:nvCxnSpPr>
          <p:spPr>
            <a:xfrm flipH="1" flipV="1">
              <a:off x="3797594" y="2635166"/>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4A6290E5-F499-934E-AABB-A0C5E619A7B1}"/>
                </a:ext>
              </a:extLst>
            </p:cNvPr>
            <p:cNvSpPr/>
            <p:nvPr/>
          </p:nvSpPr>
          <p:spPr>
            <a:xfrm>
              <a:off x="3509727" y="250977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0" name="Oval 249">
              <a:extLst>
                <a:ext uri="{FF2B5EF4-FFF2-40B4-BE49-F238E27FC236}">
                  <a16:creationId xmlns:a16="http://schemas.microsoft.com/office/drawing/2014/main" id="{42CC2E0F-8269-6943-BE0E-9C9F40383492}"/>
                </a:ext>
              </a:extLst>
            </p:cNvPr>
            <p:cNvSpPr/>
            <p:nvPr/>
          </p:nvSpPr>
          <p:spPr>
            <a:xfrm>
              <a:off x="3451598" y="29910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1" name="Straight Arrow Connector 250">
              <a:extLst>
                <a:ext uri="{FF2B5EF4-FFF2-40B4-BE49-F238E27FC236}">
                  <a16:creationId xmlns:a16="http://schemas.microsoft.com/office/drawing/2014/main" id="{8A780EB7-DA95-314D-B3FE-0854FA031A23}"/>
                </a:ext>
              </a:extLst>
            </p:cNvPr>
            <p:cNvCxnSpPr/>
            <p:nvPr/>
          </p:nvCxnSpPr>
          <p:spPr>
            <a:xfrm>
              <a:off x="3739464" y="3116465"/>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FD08F17E-6E58-DA46-BADE-72B672E5E2A1}"/>
                </a:ext>
              </a:extLst>
            </p:cNvPr>
            <p:cNvSpPr/>
            <p:nvPr/>
          </p:nvSpPr>
          <p:spPr>
            <a:xfrm>
              <a:off x="3096870" y="3936066"/>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3" name="Straight Arrow Connector 252">
              <a:extLst>
                <a:ext uri="{FF2B5EF4-FFF2-40B4-BE49-F238E27FC236}">
                  <a16:creationId xmlns:a16="http://schemas.microsoft.com/office/drawing/2014/main" id="{C3AB8836-8355-8444-9844-B0AAFF279F9B}"/>
                </a:ext>
              </a:extLst>
            </p:cNvPr>
            <p:cNvCxnSpPr/>
            <p:nvPr/>
          </p:nvCxnSpPr>
          <p:spPr>
            <a:xfrm>
              <a:off x="3384736" y="4061461"/>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93505224-03BC-A44A-989C-FE9B191B08EA}"/>
                </a:ext>
              </a:extLst>
            </p:cNvPr>
            <p:cNvSpPr/>
            <p:nvPr/>
          </p:nvSpPr>
          <p:spPr>
            <a:xfrm>
              <a:off x="3094266" y="440322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5" name="Straight Arrow Connector 254">
              <a:extLst>
                <a:ext uri="{FF2B5EF4-FFF2-40B4-BE49-F238E27FC236}">
                  <a16:creationId xmlns:a16="http://schemas.microsoft.com/office/drawing/2014/main" id="{B1A1729D-80D7-074D-B5A2-57986E9D62D2}"/>
                </a:ext>
              </a:extLst>
            </p:cNvPr>
            <p:cNvCxnSpPr/>
            <p:nvPr/>
          </p:nvCxnSpPr>
          <p:spPr>
            <a:xfrm flipV="1">
              <a:off x="3238199" y="4186856"/>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2421981C-CA72-5646-8B56-B7F30FAFFD4A}"/>
                </a:ext>
              </a:extLst>
            </p:cNvPr>
            <p:cNvSpPr/>
            <p:nvPr/>
          </p:nvSpPr>
          <p:spPr>
            <a:xfrm>
              <a:off x="3014189" y="335021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7" name="Oval 256">
              <a:extLst>
                <a:ext uri="{FF2B5EF4-FFF2-40B4-BE49-F238E27FC236}">
                  <a16:creationId xmlns:a16="http://schemas.microsoft.com/office/drawing/2014/main" id="{875F86D5-760B-9341-BE42-BF11A1293B51}"/>
                </a:ext>
              </a:extLst>
            </p:cNvPr>
            <p:cNvSpPr/>
            <p:nvPr/>
          </p:nvSpPr>
          <p:spPr>
            <a:xfrm>
              <a:off x="3515583" y="439736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9" name="Straight Arrow Connector 258">
              <a:extLst>
                <a:ext uri="{FF2B5EF4-FFF2-40B4-BE49-F238E27FC236}">
                  <a16:creationId xmlns:a16="http://schemas.microsoft.com/office/drawing/2014/main" id="{3B520CB9-9381-334D-805D-DDCE5BCEA3C1}"/>
                </a:ext>
              </a:extLst>
            </p:cNvPr>
            <p:cNvCxnSpPr>
              <a:stCxn id="250" idx="3"/>
              <a:endCxn id="256" idx="7"/>
            </p:cNvCxnSpPr>
            <p:nvPr/>
          </p:nvCxnSpPr>
          <p:spPr>
            <a:xfrm flipH="1">
              <a:off x="3259899" y="3205133"/>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4C1E8C0-0696-C04B-9AA0-1EC94AB1DB3F}"/>
                </a:ext>
              </a:extLst>
            </p:cNvPr>
            <p:cNvCxnSpPr>
              <a:stCxn id="231" idx="1"/>
              <a:endCxn id="256" idx="6"/>
            </p:cNvCxnSpPr>
            <p:nvPr/>
          </p:nvCxnSpPr>
          <p:spPr>
            <a:xfrm flipH="1" flipV="1">
              <a:off x="3302055" y="3475607"/>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6AD301A-EC5E-0342-81D5-078158479110}"/>
                </a:ext>
              </a:extLst>
            </p:cNvPr>
            <p:cNvCxnSpPr>
              <a:stCxn id="256" idx="4"/>
              <a:endCxn id="252" idx="0"/>
            </p:cNvCxnSpPr>
            <p:nvPr/>
          </p:nvCxnSpPr>
          <p:spPr>
            <a:xfrm>
              <a:off x="3158123" y="3601002"/>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75D452B-C2E2-9645-81B6-5B5D8A6089BC}"/>
                </a:ext>
              </a:extLst>
            </p:cNvPr>
            <p:cNvCxnSpPr>
              <a:stCxn id="232" idx="3"/>
              <a:endCxn id="257" idx="7"/>
            </p:cNvCxnSpPr>
            <p:nvPr/>
          </p:nvCxnSpPr>
          <p:spPr>
            <a:xfrm flipH="1">
              <a:off x="3761293" y="4278233"/>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7120C21F-E3D5-1B41-9334-048A12CFA9E1}"/>
                </a:ext>
              </a:extLst>
            </p:cNvPr>
            <p:cNvSpPr/>
            <p:nvPr/>
          </p:nvSpPr>
          <p:spPr>
            <a:xfrm>
              <a:off x="2905756" y="264386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65" name="Straight Arrow Connector 264">
              <a:extLst>
                <a:ext uri="{FF2B5EF4-FFF2-40B4-BE49-F238E27FC236}">
                  <a16:creationId xmlns:a16="http://schemas.microsoft.com/office/drawing/2014/main" id="{E4B578B0-B490-5A4A-A8E0-A9563087E0CF}"/>
                </a:ext>
              </a:extLst>
            </p:cNvPr>
            <p:cNvCxnSpPr>
              <a:stCxn id="263" idx="6"/>
              <a:endCxn id="249" idx="2"/>
            </p:cNvCxnSpPr>
            <p:nvPr/>
          </p:nvCxnSpPr>
          <p:spPr>
            <a:xfrm flipV="1">
              <a:off x="3193623" y="2635167"/>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43F9F0-6E4C-4741-861B-E679165E8976}"/>
                </a:ext>
              </a:extLst>
            </p:cNvPr>
            <p:cNvCxnSpPr>
              <a:stCxn id="263" idx="5"/>
              <a:endCxn id="250" idx="1"/>
            </p:cNvCxnSpPr>
            <p:nvPr/>
          </p:nvCxnSpPr>
          <p:spPr>
            <a:xfrm>
              <a:off x="3151465" y="2857923"/>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DB5CCBF-EE7C-854E-BA10-3ABF4F34E2B6}"/>
                </a:ext>
              </a:extLst>
            </p:cNvPr>
            <p:cNvCxnSpPr>
              <a:endCxn id="256" idx="1"/>
            </p:cNvCxnSpPr>
            <p:nvPr/>
          </p:nvCxnSpPr>
          <p:spPr>
            <a:xfrm>
              <a:off x="2667138" y="3232221"/>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6F83380D-06BF-CE44-8C15-3E08EDF38F5A}"/>
                </a:ext>
              </a:extLst>
            </p:cNvPr>
            <p:cNvSpPr/>
            <p:nvPr/>
          </p:nvSpPr>
          <p:spPr>
            <a:xfrm>
              <a:off x="2398474" y="30452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1" name="Straight Arrow Connector 270">
              <a:extLst>
                <a:ext uri="{FF2B5EF4-FFF2-40B4-BE49-F238E27FC236}">
                  <a16:creationId xmlns:a16="http://schemas.microsoft.com/office/drawing/2014/main" id="{36D1D3AD-0CE2-9B42-9EEB-FE5AB86B4ED2}"/>
                </a:ext>
              </a:extLst>
            </p:cNvPr>
            <p:cNvCxnSpPr>
              <a:stCxn id="272" idx="7"/>
              <a:endCxn id="256" idx="3"/>
            </p:cNvCxnSpPr>
            <p:nvPr/>
          </p:nvCxnSpPr>
          <p:spPr>
            <a:xfrm flipV="1">
              <a:off x="2674548" y="3564275"/>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00BE3553-BEE6-5E4B-9585-B30A55EE62A1}"/>
                </a:ext>
              </a:extLst>
            </p:cNvPr>
            <p:cNvSpPr/>
            <p:nvPr/>
          </p:nvSpPr>
          <p:spPr>
            <a:xfrm>
              <a:off x="2428839" y="37491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284" name="TextBox 283">
            <a:extLst>
              <a:ext uri="{FF2B5EF4-FFF2-40B4-BE49-F238E27FC236}">
                <a16:creationId xmlns:a16="http://schemas.microsoft.com/office/drawing/2014/main" id="{6667A83B-426C-3C44-91C1-62F34DD932FA}"/>
              </a:ext>
            </a:extLst>
          </p:cNvPr>
          <p:cNvSpPr txBox="1"/>
          <p:nvPr/>
        </p:nvSpPr>
        <p:spPr>
          <a:xfrm flipH="1">
            <a:off x="1402273" y="3127886"/>
            <a:ext cx="4253022" cy="646203"/>
          </a:xfrm>
          <a:prstGeom prst="rect">
            <a:avLst/>
          </a:prstGeom>
          <a:noFill/>
        </p:spPr>
        <p:txBody>
          <a:bodyPr wrap="square" rtlCol="0">
            <a:spAutoFit/>
          </a:bodyPr>
          <a:lstStyle/>
          <a:p>
            <a:pPr algn="ctr"/>
            <a:r>
              <a:rPr lang="en-US" sz="3599" b="1" dirty="0"/>
              <a:t>Target Patient</a:t>
            </a:r>
          </a:p>
        </p:txBody>
      </p:sp>
      <p:grpSp>
        <p:nvGrpSpPr>
          <p:cNvPr id="286" name="Group 285">
            <a:extLst>
              <a:ext uri="{FF2B5EF4-FFF2-40B4-BE49-F238E27FC236}">
                <a16:creationId xmlns:a16="http://schemas.microsoft.com/office/drawing/2014/main" id="{C6A8A77A-5D8D-F84C-BF5B-46C3EFAB5C82}"/>
              </a:ext>
            </a:extLst>
          </p:cNvPr>
          <p:cNvGrpSpPr/>
          <p:nvPr/>
        </p:nvGrpSpPr>
        <p:grpSpPr>
          <a:xfrm>
            <a:off x="9293831" y="6477005"/>
            <a:ext cx="3442047" cy="1973350"/>
            <a:chOff x="8570604" y="3163708"/>
            <a:chExt cx="3959478" cy="2652377"/>
          </a:xfrm>
        </p:grpSpPr>
        <p:sp>
          <p:nvSpPr>
            <p:cNvPr id="287" name="Oval 286">
              <a:extLst>
                <a:ext uri="{FF2B5EF4-FFF2-40B4-BE49-F238E27FC236}">
                  <a16:creationId xmlns:a16="http://schemas.microsoft.com/office/drawing/2014/main" id="{918448A4-C361-5148-B465-B033F8BF76F3}"/>
                </a:ext>
              </a:extLst>
            </p:cNvPr>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89" name="Oval 288">
              <a:extLst>
                <a:ext uri="{FF2B5EF4-FFF2-40B4-BE49-F238E27FC236}">
                  <a16:creationId xmlns:a16="http://schemas.microsoft.com/office/drawing/2014/main" id="{A5E4D110-477B-6C47-868E-926CC472528C}"/>
                </a:ext>
              </a:extLst>
            </p:cNvPr>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0" name="Oval 289">
              <a:extLst>
                <a:ext uri="{FF2B5EF4-FFF2-40B4-BE49-F238E27FC236}">
                  <a16:creationId xmlns:a16="http://schemas.microsoft.com/office/drawing/2014/main" id="{F60E037B-D328-4941-B8E4-4A5C3480CBA7}"/>
                </a:ext>
              </a:extLst>
            </p:cNvPr>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2" name="Straight Arrow Connector 291">
              <a:extLst>
                <a:ext uri="{FF2B5EF4-FFF2-40B4-BE49-F238E27FC236}">
                  <a16:creationId xmlns:a16="http://schemas.microsoft.com/office/drawing/2014/main" id="{AA9FCF3C-8756-9E47-9950-E78C058B7F1D}"/>
                </a:ext>
              </a:extLst>
            </p:cNvPr>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22358ACD-DE49-9D4B-98D1-96B1B20CCD78}"/>
                </a:ext>
              </a:extLst>
            </p:cNvPr>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5" name="Oval 294">
              <a:extLst>
                <a:ext uri="{FF2B5EF4-FFF2-40B4-BE49-F238E27FC236}">
                  <a16:creationId xmlns:a16="http://schemas.microsoft.com/office/drawing/2014/main" id="{D7D91317-7B6A-B643-B3E4-8544CAA4EEA2}"/>
                </a:ext>
              </a:extLst>
            </p:cNvPr>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6" name="Straight Arrow Connector 295">
              <a:extLst>
                <a:ext uri="{FF2B5EF4-FFF2-40B4-BE49-F238E27FC236}">
                  <a16:creationId xmlns:a16="http://schemas.microsoft.com/office/drawing/2014/main" id="{84B844E6-D03E-3549-AE85-6CA75AD35E51}"/>
                </a:ext>
              </a:extLst>
            </p:cNvPr>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8" name="Oval 297">
              <a:extLst>
                <a:ext uri="{FF2B5EF4-FFF2-40B4-BE49-F238E27FC236}">
                  <a16:creationId xmlns:a16="http://schemas.microsoft.com/office/drawing/2014/main" id="{0C39616B-BFB0-2449-9F89-D09A8F4832F4}"/>
                </a:ext>
              </a:extLst>
            </p:cNvPr>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9" name="Oval 298">
              <a:extLst>
                <a:ext uri="{FF2B5EF4-FFF2-40B4-BE49-F238E27FC236}">
                  <a16:creationId xmlns:a16="http://schemas.microsoft.com/office/drawing/2014/main" id="{2796B241-FB5D-5546-BBEE-09EE7EF8FF1E}"/>
                </a:ext>
              </a:extLst>
            </p:cNvPr>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8" name="Straight Arrow Connector 317">
              <a:extLst>
                <a:ext uri="{FF2B5EF4-FFF2-40B4-BE49-F238E27FC236}">
                  <a16:creationId xmlns:a16="http://schemas.microsoft.com/office/drawing/2014/main" id="{31F6B400-6138-3344-B59A-8C9D3E041F6F}"/>
                </a:ext>
              </a:extLst>
            </p:cNvPr>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44437D2-3454-C04B-A7D8-D5E7E2CE4F51}"/>
                </a:ext>
              </a:extLst>
            </p:cNvPr>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a:extLst>
                <a:ext uri="{FF2B5EF4-FFF2-40B4-BE49-F238E27FC236}">
                  <a16:creationId xmlns:a16="http://schemas.microsoft.com/office/drawing/2014/main" id="{B462FD83-2282-A843-ACA3-1310CE11B287}"/>
                </a:ext>
              </a:extLst>
            </p:cNvPr>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2" name="Straight Arrow Connector 321">
              <a:extLst>
                <a:ext uri="{FF2B5EF4-FFF2-40B4-BE49-F238E27FC236}">
                  <a16:creationId xmlns:a16="http://schemas.microsoft.com/office/drawing/2014/main" id="{D73170AB-D8F3-B74C-ACC9-9671D07D4DBD}"/>
                </a:ext>
              </a:extLst>
            </p:cNvPr>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DFB4C641-CE70-0140-A592-2D7EFC6E1104}"/>
                </a:ext>
              </a:extLst>
            </p:cNvPr>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4" name="Straight Arrow Connector 323">
              <a:extLst>
                <a:ext uri="{FF2B5EF4-FFF2-40B4-BE49-F238E27FC236}">
                  <a16:creationId xmlns:a16="http://schemas.microsoft.com/office/drawing/2014/main" id="{AA340029-DB9F-0548-A307-87693BD7E377}"/>
                </a:ext>
              </a:extLst>
            </p:cNvPr>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2ABB5DD7-E35F-F649-84D6-23EFB31238CC}"/>
                </a:ext>
              </a:extLst>
            </p:cNvPr>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3D722082-A90A-8F4F-9736-1BB917A9344C}"/>
                </a:ext>
              </a:extLst>
            </p:cNvPr>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F0C75F4A-C069-354A-81E6-15CC6851C3A1}"/>
                </a:ext>
              </a:extLst>
            </p:cNvPr>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2E69818-75B5-F34D-95FD-2EC429A1493E}"/>
                </a:ext>
              </a:extLst>
            </p:cNvPr>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BC9760B-B7A8-9647-AD77-DBCE2AE41F1D}"/>
                </a:ext>
              </a:extLst>
            </p:cNvPr>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A0AB1BE3-F93D-E444-B959-7900B20E0DE0}"/>
                </a:ext>
              </a:extLst>
            </p:cNvPr>
            <p:cNvCxnSpPr>
              <a:endCxn id="298"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F9E50D43-EC7A-6C4D-9EDF-08DFFB5EE80F}"/>
                </a:ext>
              </a:extLst>
            </p:cNvPr>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CE5985CD-E11D-784E-AD94-F5FBD58127C5}"/>
                </a:ext>
              </a:extLst>
            </p:cNvPr>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33" name="Oval 332">
              <a:extLst>
                <a:ext uri="{FF2B5EF4-FFF2-40B4-BE49-F238E27FC236}">
                  <a16:creationId xmlns:a16="http://schemas.microsoft.com/office/drawing/2014/main" id="{9D6CD1B4-3607-9340-9A1A-2FEA025EB282}"/>
                </a:ext>
              </a:extLst>
            </p:cNvPr>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4" name="Straight Arrow Connector 333">
              <a:extLst>
                <a:ext uri="{FF2B5EF4-FFF2-40B4-BE49-F238E27FC236}">
                  <a16:creationId xmlns:a16="http://schemas.microsoft.com/office/drawing/2014/main" id="{0679256E-E2FA-4042-BD62-91C3C599BA79}"/>
                </a:ext>
              </a:extLst>
            </p:cNvPr>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7E36AC81-A347-B042-BDF2-8AB0D6639D52}"/>
                </a:ext>
              </a:extLst>
            </p:cNvPr>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6" name="Straight Arrow Connector 335">
              <a:extLst>
                <a:ext uri="{FF2B5EF4-FFF2-40B4-BE49-F238E27FC236}">
                  <a16:creationId xmlns:a16="http://schemas.microsoft.com/office/drawing/2014/main" id="{CBCCF791-6BF6-2C40-8537-08835A2E2E7B}"/>
                </a:ext>
              </a:extLst>
            </p:cNvPr>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EB36261B-F91C-FA4E-8084-8938096BD56E}"/>
                </a:ext>
              </a:extLst>
            </p:cNvPr>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8" name="Straight Arrow Connector 337">
              <a:extLst>
                <a:ext uri="{FF2B5EF4-FFF2-40B4-BE49-F238E27FC236}">
                  <a16:creationId xmlns:a16="http://schemas.microsoft.com/office/drawing/2014/main" id="{0441EEFC-82C6-F94B-8EF7-8E7E643F652C}"/>
                </a:ext>
              </a:extLst>
            </p:cNvPr>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A74AA8B5-4524-0841-8FC2-6509EA58AAA7}"/>
                </a:ext>
              </a:extLst>
            </p:cNvPr>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40" name="Oval 339">
              <a:extLst>
                <a:ext uri="{FF2B5EF4-FFF2-40B4-BE49-F238E27FC236}">
                  <a16:creationId xmlns:a16="http://schemas.microsoft.com/office/drawing/2014/main" id="{8A11AFC9-7011-0D46-BA4B-302616F5D68E}"/>
                </a:ext>
              </a:extLst>
            </p:cNvPr>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1" name="Straight Arrow Connector 340">
              <a:extLst>
                <a:ext uri="{FF2B5EF4-FFF2-40B4-BE49-F238E27FC236}">
                  <a16:creationId xmlns:a16="http://schemas.microsoft.com/office/drawing/2014/main" id="{DCE35C29-757D-5C43-A839-DF7891CB5F16}"/>
                </a:ext>
              </a:extLst>
            </p:cNvPr>
            <p:cNvCxnSpPr>
              <a:stCxn id="333" idx="3"/>
              <a:endCxn id="339"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4A7E4363-DD76-4D4A-82E5-AED8EB4F6419}"/>
                </a:ext>
              </a:extLst>
            </p:cNvPr>
            <p:cNvCxnSpPr>
              <a:stCxn id="298" idx="1"/>
              <a:endCxn id="339"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EC452FAE-5590-7140-AACF-7C4D65F57040}"/>
                </a:ext>
              </a:extLst>
            </p:cNvPr>
            <p:cNvCxnSpPr>
              <a:stCxn id="339" idx="4"/>
              <a:endCxn id="335"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251A43C0-AFE0-1340-A585-B292AB554432}"/>
                </a:ext>
              </a:extLst>
            </p:cNvPr>
            <p:cNvCxnSpPr>
              <a:stCxn id="299" idx="3"/>
              <a:endCxn id="340"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5" name="Oval 344">
              <a:extLst>
                <a:ext uri="{FF2B5EF4-FFF2-40B4-BE49-F238E27FC236}">
                  <a16:creationId xmlns:a16="http://schemas.microsoft.com/office/drawing/2014/main" id="{F2183CDE-D669-6749-A08F-D46CC8CA6552}"/>
                </a:ext>
              </a:extLst>
            </p:cNvPr>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6" name="Straight Arrow Connector 345">
              <a:extLst>
                <a:ext uri="{FF2B5EF4-FFF2-40B4-BE49-F238E27FC236}">
                  <a16:creationId xmlns:a16="http://schemas.microsoft.com/office/drawing/2014/main" id="{73454904-5E6E-F04F-97AB-414578915FB0}"/>
                </a:ext>
              </a:extLst>
            </p:cNvPr>
            <p:cNvCxnSpPr>
              <a:stCxn id="345" idx="6"/>
              <a:endCxn id="332"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00DC3220-2F19-1247-A843-29A5FA3DF46A}"/>
                </a:ext>
              </a:extLst>
            </p:cNvPr>
            <p:cNvCxnSpPr>
              <a:stCxn id="345" idx="5"/>
              <a:endCxn id="333"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0013E9-D825-9841-AB3E-2D836CDEEB92}"/>
                </a:ext>
              </a:extLst>
            </p:cNvPr>
            <p:cNvCxnSpPr>
              <a:endCxn id="339"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D501755C-0463-C44A-ABC3-9028B27C7E6D}"/>
                </a:ext>
              </a:extLst>
            </p:cNvPr>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50" name="Straight Arrow Connector 349">
              <a:extLst>
                <a:ext uri="{FF2B5EF4-FFF2-40B4-BE49-F238E27FC236}">
                  <a16:creationId xmlns:a16="http://schemas.microsoft.com/office/drawing/2014/main" id="{76E425EC-62AD-9644-89FB-C8463CCEA3A0}"/>
                </a:ext>
              </a:extLst>
            </p:cNvPr>
            <p:cNvCxnSpPr>
              <a:stCxn id="351" idx="7"/>
              <a:endCxn id="339"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F8E250EC-6A3C-4444-A1FB-534C51DB1786}"/>
                </a:ext>
              </a:extLst>
            </p:cNvPr>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Tree>
    <p:extLst>
      <p:ext uri="{BB962C8B-B14F-4D97-AF65-F5344CB8AC3E}">
        <p14:creationId xmlns:p14="http://schemas.microsoft.com/office/powerpoint/2010/main" val="4235682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87" y="769820"/>
            <a:ext cx="13316720" cy="804877"/>
          </a:xfrm>
        </p:spPr>
        <p:txBody>
          <a:bodyPr/>
          <a:lstStyle/>
          <a:p>
            <a:r>
              <a:rPr lang="en-US" dirty="0"/>
              <a:t>Graph Representation of Patients – Includes Structure </a:t>
            </a:r>
          </a:p>
        </p:txBody>
      </p:sp>
      <p:sp>
        <p:nvSpPr>
          <p:cNvPr id="4" name="Slide Number Placeholder 3"/>
          <p:cNvSpPr>
            <a:spLocks noGrp="1"/>
          </p:cNvSpPr>
          <p:nvPr>
            <p:ph type="sldNum" idx="12"/>
          </p:nvPr>
        </p:nvSpPr>
        <p:spPr/>
        <p:txBody>
          <a:bodyPr/>
          <a:lstStyle/>
          <a:p>
            <a:fld id="{00000000-1234-1234-1234-123412341234}" type="slidenum">
              <a:rPr lang="en" smtClean="0"/>
              <a:pPr/>
              <a:t>32</a:t>
            </a:fld>
            <a:endParaRPr lang="en"/>
          </a:p>
        </p:txBody>
      </p:sp>
      <p:grpSp>
        <p:nvGrpSpPr>
          <p:cNvPr id="5" name="Group 4">
            <a:extLst>
              <a:ext uri="{FF2B5EF4-FFF2-40B4-BE49-F238E27FC236}">
                <a16:creationId xmlns:a16="http://schemas.microsoft.com/office/drawing/2014/main" id="{F8A4BA5B-B416-FF48-A926-430674DF3293}"/>
              </a:ext>
            </a:extLst>
          </p:cNvPr>
          <p:cNvGrpSpPr/>
          <p:nvPr/>
        </p:nvGrpSpPr>
        <p:grpSpPr>
          <a:xfrm>
            <a:off x="12138771" y="4793920"/>
            <a:ext cx="3150274" cy="1628839"/>
            <a:chOff x="12864129" y="3879341"/>
            <a:chExt cx="3623845" cy="2606133"/>
          </a:xfrm>
        </p:grpSpPr>
        <p:sp>
          <p:nvSpPr>
            <p:cNvPr id="862" name="Oval 861"/>
            <p:cNvSpPr/>
            <p:nvPr/>
          </p:nvSpPr>
          <p:spPr>
            <a:xfrm>
              <a:off x="12864129" y="3879341"/>
              <a:ext cx="3623845" cy="260613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9" name="Oval 728"/>
            <p:cNvSpPr/>
            <p:nvPr/>
          </p:nvSpPr>
          <p:spPr>
            <a:xfrm>
              <a:off x="14723454" y="418245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5368153" y="464178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5002656" y="441249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4376101" y="469484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4908662" y="531607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4621811" y="490890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3979533" y="522939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4195345" y="57398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4267400" y="535478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4663967" y="476717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5735746" y="510432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5154372" y="485584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4867387" y="586529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5011321" y="556686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5113097" y="531838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5613863" y="485584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4621811" y="439651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4123466" y="490890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4483211" y="586529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3502625" y="5185167"/>
              <a:ext cx="476908" cy="1696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4095705" y="431089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3807838" y="418549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3749709" y="466679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4037575" y="479219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3228858" y="501565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3776995" y="5865292"/>
              <a:ext cx="418350" cy="2956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3489129" y="5769463"/>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3372792" y="5266445"/>
              <a:ext cx="260271" cy="5030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3893643" y="4436288"/>
              <a:ext cx="58129" cy="2305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3893642" y="4917587"/>
              <a:ext cx="128048" cy="34853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DD42D-3275-5243-A082-4B0E7AFEC91F}"/>
              </a:ext>
            </a:extLst>
          </p:cNvPr>
          <p:cNvGrpSpPr/>
          <p:nvPr/>
        </p:nvGrpSpPr>
        <p:grpSpPr>
          <a:xfrm>
            <a:off x="8884255" y="3181517"/>
            <a:ext cx="3442047" cy="1973350"/>
            <a:chOff x="8570604" y="3163708"/>
            <a:chExt cx="3959478" cy="2652377"/>
          </a:xfrm>
        </p:grpSpPr>
        <p:sp>
          <p:nvSpPr>
            <p:cNvPr id="861" name="Oval 860"/>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3" name="Oval 772"/>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883" name="TextBox 882"/>
          <p:cNvSpPr txBox="1"/>
          <p:nvPr/>
        </p:nvSpPr>
        <p:spPr>
          <a:xfrm flipH="1">
            <a:off x="8528166" y="2208396"/>
            <a:ext cx="7824708" cy="646203"/>
          </a:xfrm>
          <a:prstGeom prst="rect">
            <a:avLst/>
          </a:prstGeom>
          <a:noFill/>
        </p:spPr>
        <p:txBody>
          <a:bodyPr wrap="square" rtlCol="0">
            <a:spAutoFit/>
          </a:bodyPr>
          <a:lstStyle/>
          <a:p>
            <a:pPr algn="ctr"/>
            <a:r>
              <a:rPr lang="en-US" sz="3599" b="1" dirty="0"/>
              <a:t>Sample Patient Population (10M)</a:t>
            </a:r>
          </a:p>
        </p:txBody>
      </p:sp>
      <p:grpSp>
        <p:nvGrpSpPr>
          <p:cNvPr id="15" name="Group 14">
            <a:extLst>
              <a:ext uri="{FF2B5EF4-FFF2-40B4-BE49-F238E27FC236}">
                <a16:creationId xmlns:a16="http://schemas.microsoft.com/office/drawing/2014/main" id="{6EAEF4A6-5BEA-FD45-88EB-ED3D6C5FD1E5}"/>
              </a:ext>
            </a:extLst>
          </p:cNvPr>
          <p:cNvGrpSpPr/>
          <p:nvPr/>
        </p:nvGrpSpPr>
        <p:grpSpPr>
          <a:xfrm>
            <a:off x="1715950" y="4065032"/>
            <a:ext cx="3442047" cy="2014896"/>
            <a:chOff x="2016615" y="2184332"/>
            <a:chExt cx="3959478" cy="2652377"/>
          </a:xfrm>
        </p:grpSpPr>
        <p:sp>
          <p:nvSpPr>
            <p:cNvPr id="224" name="Oval 223">
              <a:extLst>
                <a:ext uri="{FF2B5EF4-FFF2-40B4-BE49-F238E27FC236}">
                  <a16:creationId xmlns:a16="http://schemas.microsoft.com/office/drawing/2014/main" id="{48532C6B-B1AC-E748-8501-DE0791D1AC21}"/>
                </a:ext>
              </a:extLst>
            </p:cNvPr>
            <p:cNvSpPr/>
            <p:nvPr/>
          </p:nvSpPr>
          <p:spPr>
            <a:xfrm>
              <a:off x="2016615" y="2184332"/>
              <a:ext cx="3959478" cy="2652377"/>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5" name="Oval 224">
              <a:extLst>
                <a:ext uri="{FF2B5EF4-FFF2-40B4-BE49-F238E27FC236}">
                  <a16:creationId xmlns:a16="http://schemas.microsoft.com/office/drawing/2014/main" id="{12B5028F-FC65-6F4D-A59E-8F4A3C415183}"/>
                </a:ext>
              </a:extLst>
            </p:cNvPr>
            <p:cNvSpPr/>
            <p:nvPr/>
          </p:nvSpPr>
          <p:spPr>
            <a:xfrm>
              <a:off x="4425343" y="250673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6" name="Oval 225">
              <a:extLst>
                <a:ext uri="{FF2B5EF4-FFF2-40B4-BE49-F238E27FC236}">
                  <a16:creationId xmlns:a16="http://schemas.microsoft.com/office/drawing/2014/main" id="{F4C4C3FA-88B3-B944-8AE7-53E7D5608D7C}"/>
                </a:ext>
              </a:extLst>
            </p:cNvPr>
            <p:cNvSpPr/>
            <p:nvPr/>
          </p:nvSpPr>
          <p:spPr>
            <a:xfrm>
              <a:off x="5070042" y="296605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27" name="Straight Arrow Connector 226">
              <a:extLst>
                <a:ext uri="{FF2B5EF4-FFF2-40B4-BE49-F238E27FC236}">
                  <a16:creationId xmlns:a16="http://schemas.microsoft.com/office/drawing/2014/main" id="{8FE27E01-BC84-254C-B59B-CF8CDF69A304}"/>
                </a:ext>
              </a:extLst>
            </p:cNvPr>
            <p:cNvCxnSpPr/>
            <p:nvPr/>
          </p:nvCxnSpPr>
          <p:spPr>
            <a:xfrm>
              <a:off x="4704545" y="2736768"/>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B2F9FD64-D5EB-0A46-8ECE-4D6A8A966C43}"/>
                </a:ext>
              </a:extLst>
            </p:cNvPr>
            <p:cNvSpPr/>
            <p:nvPr/>
          </p:nvSpPr>
          <p:spPr>
            <a:xfrm>
              <a:off x="4077990" y="301911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29" name="Oval 228">
              <a:extLst>
                <a:ext uri="{FF2B5EF4-FFF2-40B4-BE49-F238E27FC236}">
                  <a16:creationId xmlns:a16="http://schemas.microsoft.com/office/drawing/2014/main" id="{3E7DA412-C89F-C741-BAD0-20709E77AAC9}"/>
                </a:ext>
              </a:extLst>
            </p:cNvPr>
            <p:cNvSpPr/>
            <p:nvPr/>
          </p:nvSpPr>
          <p:spPr>
            <a:xfrm>
              <a:off x="4610551" y="364034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0" name="Straight Arrow Connector 229">
              <a:extLst>
                <a:ext uri="{FF2B5EF4-FFF2-40B4-BE49-F238E27FC236}">
                  <a16:creationId xmlns:a16="http://schemas.microsoft.com/office/drawing/2014/main" id="{98C507AB-B08F-FF40-9FC2-2BB1113B916D}"/>
                </a:ext>
              </a:extLst>
            </p:cNvPr>
            <p:cNvCxnSpPr/>
            <p:nvPr/>
          </p:nvCxnSpPr>
          <p:spPr>
            <a:xfrm>
              <a:off x="4323700" y="3233178"/>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D78DB726-6018-EA4E-9C14-0157DFAECB58}"/>
                </a:ext>
              </a:extLst>
            </p:cNvPr>
            <p:cNvSpPr/>
            <p:nvPr/>
          </p:nvSpPr>
          <p:spPr>
            <a:xfrm>
              <a:off x="3681422" y="355366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2" name="Oval 231">
              <a:extLst>
                <a:ext uri="{FF2B5EF4-FFF2-40B4-BE49-F238E27FC236}">
                  <a16:creationId xmlns:a16="http://schemas.microsoft.com/office/drawing/2014/main" id="{1735D87C-A722-9B49-8B2F-5BAD95178903}"/>
                </a:ext>
              </a:extLst>
            </p:cNvPr>
            <p:cNvSpPr/>
            <p:nvPr/>
          </p:nvSpPr>
          <p:spPr>
            <a:xfrm>
              <a:off x="3897234" y="40641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3" name="Straight Arrow Connector 232">
              <a:extLst>
                <a:ext uri="{FF2B5EF4-FFF2-40B4-BE49-F238E27FC236}">
                  <a16:creationId xmlns:a16="http://schemas.microsoft.com/office/drawing/2014/main" id="{3F80CACF-BDEC-9147-BF5F-A04BD536A796}"/>
                </a:ext>
              </a:extLst>
            </p:cNvPr>
            <p:cNvCxnSpPr/>
            <p:nvPr/>
          </p:nvCxnSpPr>
          <p:spPr>
            <a:xfrm>
              <a:off x="3969289" y="3679060"/>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8676C05B-F087-D644-BA2C-60CF5FCE328B}"/>
                </a:ext>
              </a:extLst>
            </p:cNvPr>
            <p:cNvCxnSpPr/>
            <p:nvPr/>
          </p:nvCxnSpPr>
          <p:spPr>
            <a:xfrm flipV="1">
              <a:off x="4365856" y="309145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5AA1D6C8-23F6-EF45-B768-1A1610E1E02B}"/>
                </a:ext>
              </a:extLst>
            </p:cNvPr>
            <p:cNvSpPr/>
            <p:nvPr/>
          </p:nvSpPr>
          <p:spPr>
            <a:xfrm>
              <a:off x="5437635" y="342859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6" name="Straight Arrow Connector 235">
              <a:extLst>
                <a:ext uri="{FF2B5EF4-FFF2-40B4-BE49-F238E27FC236}">
                  <a16:creationId xmlns:a16="http://schemas.microsoft.com/office/drawing/2014/main" id="{0F9FADEC-7BC5-9049-9957-12D81F0AB031}"/>
                </a:ext>
              </a:extLst>
            </p:cNvPr>
            <p:cNvCxnSpPr/>
            <p:nvPr/>
          </p:nvCxnSpPr>
          <p:spPr>
            <a:xfrm flipH="1">
              <a:off x="4856261" y="3180120"/>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FAC265B5-9925-8042-9916-02BDE8E73027}"/>
                </a:ext>
              </a:extLst>
            </p:cNvPr>
            <p:cNvSpPr/>
            <p:nvPr/>
          </p:nvSpPr>
          <p:spPr>
            <a:xfrm>
              <a:off x="4569276" y="418956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38" name="Straight Arrow Connector 237">
              <a:extLst>
                <a:ext uri="{FF2B5EF4-FFF2-40B4-BE49-F238E27FC236}">
                  <a16:creationId xmlns:a16="http://schemas.microsoft.com/office/drawing/2014/main" id="{79CEE212-0A30-4C47-83E8-572F76B00483}"/>
                </a:ext>
              </a:extLst>
            </p:cNvPr>
            <p:cNvCxnSpPr/>
            <p:nvPr/>
          </p:nvCxnSpPr>
          <p:spPr>
            <a:xfrm flipV="1">
              <a:off x="4713210" y="389113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8C28BD56-AAC9-7642-93D7-238F5B6C517D}"/>
                </a:ext>
              </a:extLst>
            </p:cNvPr>
            <p:cNvCxnSpPr/>
            <p:nvPr/>
          </p:nvCxnSpPr>
          <p:spPr>
            <a:xfrm flipV="1">
              <a:off x="4814986" y="364266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D9DF32DB-76CD-6843-8F0B-90675B8FAC56}"/>
                </a:ext>
              </a:extLst>
            </p:cNvPr>
            <p:cNvCxnSpPr/>
            <p:nvPr/>
          </p:nvCxnSpPr>
          <p:spPr>
            <a:xfrm flipH="1" flipV="1">
              <a:off x="5315752" y="3180120"/>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EBC62430-7D47-114D-B256-B7A2B190F71B}"/>
                </a:ext>
              </a:extLst>
            </p:cNvPr>
            <p:cNvCxnSpPr/>
            <p:nvPr/>
          </p:nvCxnSpPr>
          <p:spPr>
            <a:xfrm flipH="1">
              <a:off x="4323700" y="2720793"/>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5ABE69E1-4BD2-AC48-80D5-D341DF8E96C7}"/>
                </a:ext>
              </a:extLst>
            </p:cNvPr>
            <p:cNvCxnSpPr/>
            <p:nvPr/>
          </p:nvCxnSpPr>
          <p:spPr>
            <a:xfrm flipH="1">
              <a:off x="3825355" y="3233178"/>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85562FBF-9D8D-994F-A419-216769B90A9D}"/>
                </a:ext>
              </a:extLst>
            </p:cNvPr>
            <p:cNvCxnSpPr/>
            <p:nvPr/>
          </p:nvCxnSpPr>
          <p:spPr>
            <a:xfrm>
              <a:off x="4185100" y="4189566"/>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90AE7C2-D7F4-E943-B79C-7E03C98BD83A}"/>
                </a:ext>
              </a:extLst>
            </p:cNvPr>
            <p:cNvCxnSpPr>
              <a:endCxn id="231" idx="3"/>
            </p:cNvCxnSpPr>
            <p:nvPr/>
          </p:nvCxnSpPr>
          <p:spPr>
            <a:xfrm flipV="1">
              <a:off x="3351321" y="3767727"/>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BD11907-3560-EE4A-9B80-4BD0D3ED4FF2}"/>
                </a:ext>
              </a:extLst>
            </p:cNvPr>
            <p:cNvCxnSpPr/>
            <p:nvPr/>
          </p:nvCxnSpPr>
          <p:spPr>
            <a:xfrm flipH="1" flipV="1">
              <a:off x="3797594" y="2635166"/>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4A6290E5-F499-934E-AABB-A0C5E619A7B1}"/>
                </a:ext>
              </a:extLst>
            </p:cNvPr>
            <p:cNvSpPr/>
            <p:nvPr/>
          </p:nvSpPr>
          <p:spPr>
            <a:xfrm>
              <a:off x="3509727" y="250977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0" name="Oval 249">
              <a:extLst>
                <a:ext uri="{FF2B5EF4-FFF2-40B4-BE49-F238E27FC236}">
                  <a16:creationId xmlns:a16="http://schemas.microsoft.com/office/drawing/2014/main" id="{42CC2E0F-8269-6943-BE0E-9C9F40383492}"/>
                </a:ext>
              </a:extLst>
            </p:cNvPr>
            <p:cNvSpPr/>
            <p:nvPr/>
          </p:nvSpPr>
          <p:spPr>
            <a:xfrm>
              <a:off x="3451598" y="299107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1" name="Straight Arrow Connector 250">
              <a:extLst>
                <a:ext uri="{FF2B5EF4-FFF2-40B4-BE49-F238E27FC236}">
                  <a16:creationId xmlns:a16="http://schemas.microsoft.com/office/drawing/2014/main" id="{8A780EB7-DA95-314D-B3FE-0854FA031A23}"/>
                </a:ext>
              </a:extLst>
            </p:cNvPr>
            <p:cNvCxnSpPr/>
            <p:nvPr/>
          </p:nvCxnSpPr>
          <p:spPr>
            <a:xfrm>
              <a:off x="3739464" y="3116465"/>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FD08F17E-6E58-DA46-BADE-72B672E5E2A1}"/>
                </a:ext>
              </a:extLst>
            </p:cNvPr>
            <p:cNvSpPr/>
            <p:nvPr/>
          </p:nvSpPr>
          <p:spPr>
            <a:xfrm>
              <a:off x="3096870" y="3936066"/>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3" name="Straight Arrow Connector 252">
              <a:extLst>
                <a:ext uri="{FF2B5EF4-FFF2-40B4-BE49-F238E27FC236}">
                  <a16:creationId xmlns:a16="http://schemas.microsoft.com/office/drawing/2014/main" id="{C3AB8836-8355-8444-9844-B0AAFF279F9B}"/>
                </a:ext>
              </a:extLst>
            </p:cNvPr>
            <p:cNvCxnSpPr/>
            <p:nvPr/>
          </p:nvCxnSpPr>
          <p:spPr>
            <a:xfrm>
              <a:off x="3384736" y="4061461"/>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93505224-03BC-A44A-989C-FE9B191B08EA}"/>
                </a:ext>
              </a:extLst>
            </p:cNvPr>
            <p:cNvSpPr/>
            <p:nvPr/>
          </p:nvSpPr>
          <p:spPr>
            <a:xfrm>
              <a:off x="3094266" y="440322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5" name="Straight Arrow Connector 254">
              <a:extLst>
                <a:ext uri="{FF2B5EF4-FFF2-40B4-BE49-F238E27FC236}">
                  <a16:creationId xmlns:a16="http://schemas.microsoft.com/office/drawing/2014/main" id="{B1A1729D-80D7-074D-B5A2-57986E9D62D2}"/>
                </a:ext>
              </a:extLst>
            </p:cNvPr>
            <p:cNvCxnSpPr/>
            <p:nvPr/>
          </p:nvCxnSpPr>
          <p:spPr>
            <a:xfrm flipV="1">
              <a:off x="3238199" y="4186856"/>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2421981C-CA72-5646-8B56-B7F30FAFFD4A}"/>
                </a:ext>
              </a:extLst>
            </p:cNvPr>
            <p:cNvSpPr/>
            <p:nvPr/>
          </p:nvSpPr>
          <p:spPr>
            <a:xfrm>
              <a:off x="3014189" y="335021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57" name="Oval 256">
              <a:extLst>
                <a:ext uri="{FF2B5EF4-FFF2-40B4-BE49-F238E27FC236}">
                  <a16:creationId xmlns:a16="http://schemas.microsoft.com/office/drawing/2014/main" id="{875F86D5-760B-9341-BE42-BF11A1293B51}"/>
                </a:ext>
              </a:extLst>
            </p:cNvPr>
            <p:cNvSpPr/>
            <p:nvPr/>
          </p:nvSpPr>
          <p:spPr>
            <a:xfrm>
              <a:off x="3515583" y="439736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59" name="Straight Arrow Connector 258">
              <a:extLst>
                <a:ext uri="{FF2B5EF4-FFF2-40B4-BE49-F238E27FC236}">
                  <a16:creationId xmlns:a16="http://schemas.microsoft.com/office/drawing/2014/main" id="{3B520CB9-9381-334D-805D-DDCE5BCEA3C1}"/>
                </a:ext>
              </a:extLst>
            </p:cNvPr>
            <p:cNvCxnSpPr>
              <a:stCxn id="250" idx="3"/>
              <a:endCxn id="256" idx="7"/>
            </p:cNvCxnSpPr>
            <p:nvPr/>
          </p:nvCxnSpPr>
          <p:spPr>
            <a:xfrm flipH="1">
              <a:off x="3259899" y="3205133"/>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4C1E8C0-0696-C04B-9AA0-1EC94AB1DB3F}"/>
                </a:ext>
              </a:extLst>
            </p:cNvPr>
            <p:cNvCxnSpPr>
              <a:stCxn id="231" idx="1"/>
              <a:endCxn id="256" idx="6"/>
            </p:cNvCxnSpPr>
            <p:nvPr/>
          </p:nvCxnSpPr>
          <p:spPr>
            <a:xfrm flipH="1" flipV="1">
              <a:off x="3302055" y="3475607"/>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A6AD301A-EC5E-0342-81D5-078158479110}"/>
                </a:ext>
              </a:extLst>
            </p:cNvPr>
            <p:cNvCxnSpPr>
              <a:stCxn id="256" idx="4"/>
              <a:endCxn id="252" idx="0"/>
            </p:cNvCxnSpPr>
            <p:nvPr/>
          </p:nvCxnSpPr>
          <p:spPr>
            <a:xfrm>
              <a:off x="3158123" y="3601002"/>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E75D452B-C2E2-9645-81B6-5B5D8A6089BC}"/>
                </a:ext>
              </a:extLst>
            </p:cNvPr>
            <p:cNvCxnSpPr>
              <a:stCxn id="232" idx="3"/>
              <a:endCxn id="257" idx="7"/>
            </p:cNvCxnSpPr>
            <p:nvPr/>
          </p:nvCxnSpPr>
          <p:spPr>
            <a:xfrm flipH="1">
              <a:off x="3761293" y="4278233"/>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7120C21F-E3D5-1B41-9334-048A12CFA9E1}"/>
                </a:ext>
              </a:extLst>
            </p:cNvPr>
            <p:cNvSpPr/>
            <p:nvPr/>
          </p:nvSpPr>
          <p:spPr>
            <a:xfrm>
              <a:off x="2905756" y="264386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65" name="Straight Arrow Connector 264">
              <a:extLst>
                <a:ext uri="{FF2B5EF4-FFF2-40B4-BE49-F238E27FC236}">
                  <a16:creationId xmlns:a16="http://schemas.microsoft.com/office/drawing/2014/main" id="{E4B578B0-B490-5A4A-A8E0-A9563087E0CF}"/>
                </a:ext>
              </a:extLst>
            </p:cNvPr>
            <p:cNvCxnSpPr>
              <a:stCxn id="263" idx="6"/>
              <a:endCxn id="249" idx="2"/>
            </p:cNvCxnSpPr>
            <p:nvPr/>
          </p:nvCxnSpPr>
          <p:spPr>
            <a:xfrm flipV="1">
              <a:off x="3193623" y="2635167"/>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FA43F9F0-6E4C-4741-861B-E679165E8976}"/>
                </a:ext>
              </a:extLst>
            </p:cNvPr>
            <p:cNvCxnSpPr>
              <a:stCxn id="263" idx="5"/>
              <a:endCxn id="250" idx="1"/>
            </p:cNvCxnSpPr>
            <p:nvPr/>
          </p:nvCxnSpPr>
          <p:spPr>
            <a:xfrm>
              <a:off x="3151465" y="2857923"/>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3DB5CCBF-EE7C-854E-BA10-3ABF4F34E2B6}"/>
                </a:ext>
              </a:extLst>
            </p:cNvPr>
            <p:cNvCxnSpPr>
              <a:endCxn id="256" idx="1"/>
            </p:cNvCxnSpPr>
            <p:nvPr/>
          </p:nvCxnSpPr>
          <p:spPr>
            <a:xfrm>
              <a:off x="2667138" y="3232221"/>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9" name="Oval 268">
              <a:extLst>
                <a:ext uri="{FF2B5EF4-FFF2-40B4-BE49-F238E27FC236}">
                  <a16:creationId xmlns:a16="http://schemas.microsoft.com/office/drawing/2014/main" id="{6F83380D-06BF-CE44-8C15-3E08EDF38F5A}"/>
                </a:ext>
              </a:extLst>
            </p:cNvPr>
            <p:cNvSpPr/>
            <p:nvPr/>
          </p:nvSpPr>
          <p:spPr>
            <a:xfrm>
              <a:off x="2398474" y="30452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1" name="Straight Arrow Connector 270">
              <a:extLst>
                <a:ext uri="{FF2B5EF4-FFF2-40B4-BE49-F238E27FC236}">
                  <a16:creationId xmlns:a16="http://schemas.microsoft.com/office/drawing/2014/main" id="{36D1D3AD-0CE2-9B42-9EEB-FE5AB86B4ED2}"/>
                </a:ext>
              </a:extLst>
            </p:cNvPr>
            <p:cNvCxnSpPr>
              <a:stCxn id="272" idx="7"/>
              <a:endCxn id="256" idx="3"/>
            </p:cNvCxnSpPr>
            <p:nvPr/>
          </p:nvCxnSpPr>
          <p:spPr>
            <a:xfrm flipV="1">
              <a:off x="2674548" y="3564275"/>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00BE3553-BEE6-5E4B-9585-B30A55EE62A1}"/>
                </a:ext>
              </a:extLst>
            </p:cNvPr>
            <p:cNvSpPr/>
            <p:nvPr/>
          </p:nvSpPr>
          <p:spPr>
            <a:xfrm>
              <a:off x="2428839" y="37491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284" name="TextBox 283">
            <a:extLst>
              <a:ext uri="{FF2B5EF4-FFF2-40B4-BE49-F238E27FC236}">
                <a16:creationId xmlns:a16="http://schemas.microsoft.com/office/drawing/2014/main" id="{6667A83B-426C-3C44-91C1-62F34DD932FA}"/>
              </a:ext>
            </a:extLst>
          </p:cNvPr>
          <p:cNvSpPr txBox="1"/>
          <p:nvPr/>
        </p:nvSpPr>
        <p:spPr>
          <a:xfrm flipH="1">
            <a:off x="1402273" y="3127886"/>
            <a:ext cx="4253022" cy="646203"/>
          </a:xfrm>
          <a:prstGeom prst="rect">
            <a:avLst/>
          </a:prstGeom>
          <a:noFill/>
        </p:spPr>
        <p:txBody>
          <a:bodyPr wrap="square" rtlCol="0">
            <a:spAutoFit/>
          </a:bodyPr>
          <a:lstStyle/>
          <a:p>
            <a:pPr algn="ctr"/>
            <a:r>
              <a:rPr lang="en-US" sz="3599" b="1" dirty="0"/>
              <a:t>Target Patient</a:t>
            </a:r>
          </a:p>
        </p:txBody>
      </p:sp>
      <p:grpSp>
        <p:nvGrpSpPr>
          <p:cNvPr id="286" name="Group 285">
            <a:extLst>
              <a:ext uri="{FF2B5EF4-FFF2-40B4-BE49-F238E27FC236}">
                <a16:creationId xmlns:a16="http://schemas.microsoft.com/office/drawing/2014/main" id="{C6A8A77A-5D8D-F84C-BF5B-46C3EFAB5C82}"/>
              </a:ext>
            </a:extLst>
          </p:cNvPr>
          <p:cNvGrpSpPr/>
          <p:nvPr/>
        </p:nvGrpSpPr>
        <p:grpSpPr>
          <a:xfrm>
            <a:off x="9293831" y="6477005"/>
            <a:ext cx="3442047" cy="1973350"/>
            <a:chOff x="8570604" y="3163708"/>
            <a:chExt cx="3959478" cy="2652377"/>
          </a:xfrm>
        </p:grpSpPr>
        <p:sp>
          <p:nvSpPr>
            <p:cNvPr id="287" name="Oval 286">
              <a:extLst>
                <a:ext uri="{FF2B5EF4-FFF2-40B4-BE49-F238E27FC236}">
                  <a16:creationId xmlns:a16="http://schemas.microsoft.com/office/drawing/2014/main" id="{918448A4-C361-5148-B465-B033F8BF76F3}"/>
                </a:ext>
              </a:extLst>
            </p:cNvPr>
            <p:cNvSpPr/>
            <p:nvPr/>
          </p:nvSpPr>
          <p:spPr>
            <a:xfrm>
              <a:off x="8570604" y="3163708"/>
              <a:ext cx="3959478" cy="2652377"/>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89" name="Oval 288">
              <a:extLst>
                <a:ext uri="{FF2B5EF4-FFF2-40B4-BE49-F238E27FC236}">
                  <a16:creationId xmlns:a16="http://schemas.microsoft.com/office/drawing/2014/main" id="{A5E4D110-477B-6C47-868E-926CC472528C}"/>
                </a:ext>
              </a:extLst>
            </p:cNvPr>
            <p:cNvSpPr/>
            <p:nvPr/>
          </p:nvSpPr>
          <p:spPr>
            <a:xfrm>
              <a:off x="10979332" y="348610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0" name="Oval 289">
              <a:extLst>
                <a:ext uri="{FF2B5EF4-FFF2-40B4-BE49-F238E27FC236}">
                  <a16:creationId xmlns:a16="http://schemas.microsoft.com/office/drawing/2014/main" id="{F60E037B-D328-4941-B8E4-4A5C3480CBA7}"/>
                </a:ext>
              </a:extLst>
            </p:cNvPr>
            <p:cNvSpPr/>
            <p:nvPr/>
          </p:nvSpPr>
          <p:spPr>
            <a:xfrm>
              <a:off x="11624031" y="394543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2" name="Straight Arrow Connector 291">
              <a:extLst>
                <a:ext uri="{FF2B5EF4-FFF2-40B4-BE49-F238E27FC236}">
                  <a16:creationId xmlns:a16="http://schemas.microsoft.com/office/drawing/2014/main" id="{AA9FCF3C-8756-9E47-9950-E78C058B7F1D}"/>
                </a:ext>
              </a:extLst>
            </p:cNvPr>
            <p:cNvCxnSpPr/>
            <p:nvPr/>
          </p:nvCxnSpPr>
          <p:spPr>
            <a:xfrm>
              <a:off x="11258534" y="3716144"/>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22358ACD-DE49-9D4B-98D1-96B1B20CCD78}"/>
                </a:ext>
              </a:extLst>
            </p:cNvPr>
            <p:cNvSpPr/>
            <p:nvPr/>
          </p:nvSpPr>
          <p:spPr>
            <a:xfrm>
              <a:off x="10631979" y="399849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5" name="Oval 294">
              <a:extLst>
                <a:ext uri="{FF2B5EF4-FFF2-40B4-BE49-F238E27FC236}">
                  <a16:creationId xmlns:a16="http://schemas.microsoft.com/office/drawing/2014/main" id="{D7D91317-7B6A-B643-B3E4-8544CAA4EEA2}"/>
                </a:ext>
              </a:extLst>
            </p:cNvPr>
            <p:cNvSpPr/>
            <p:nvPr/>
          </p:nvSpPr>
          <p:spPr>
            <a:xfrm>
              <a:off x="11164540" y="461972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96" name="Straight Arrow Connector 295">
              <a:extLst>
                <a:ext uri="{FF2B5EF4-FFF2-40B4-BE49-F238E27FC236}">
                  <a16:creationId xmlns:a16="http://schemas.microsoft.com/office/drawing/2014/main" id="{84B844E6-D03E-3549-AE85-6CA75AD35E51}"/>
                </a:ext>
              </a:extLst>
            </p:cNvPr>
            <p:cNvCxnSpPr/>
            <p:nvPr/>
          </p:nvCxnSpPr>
          <p:spPr>
            <a:xfrm>
              <a:off x="10877689" y="4212554"/>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8" name="Oval 297">
              <a:extLst>
                <a:ext uri="{FF2B5EF4-FFF2-40B4-BE49-F238E27FC236}">
                  <a16:creationId xmlns:a16="http://schemas.microsoft.com/office/drawing/2014/main" id="{0C39616B-BFB0-2449-9F89-D09A8F4832F4}"/>
                </a:ext>
              </a:extLst>
            </p:cNvPr>
            <p:cNvSpPr/>
            <p:nvPr/>
          </p:nvSpPr>
          <p:spPr>
            <a:xfrm>
              <a:off x="10235411" y="4533040"/>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99" name="Oval 298">
              <a:extLst>
                <a:ext uri="{FF2B5EF4-FFF2-40B4-BE49-F238E27FC236}">
                  <a16:creationId xmlns:a16="http://schemas.microsoft.com/office/drawing/2014/main" id="{2796B241-FB5D-5546-BBEE-09EE7EF8FF1E}"/>
                </a:ext>
              </a:extLst>
            </p:cNvPr>
            <p:cNvSpPr/>
            <p:nvPr/>
          </p:nvSpPr>
          <p:spPr>
            <a:xfrm>
              <a:off x="10451223" y="50435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8" name="Straight Arrow Connector 317">
              <a:extLst>
                <a:ext uri="{FF2B5EF4-FFF2-40B4-BE49-F238E27FC236}">
                  <a16:creationId xmlns:a16="http://schemas.microsoft.com/office/drawing/2014/main" id="{31F6B400-6138-3344-B59A-8C9D3E041F6F}"/>
                </a:ext>
              </a:extLst>
            </p:cNvPr>
            <p:cNvCxnSpPr/>
            <p:nvPr/>
          </p:nvCxnSpPr>
          <p:spPr>
            <a:xfrm>
              <a:off x="10523278" y="4658436"/>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544437D2-3454-C04B-A7D8-D5E7E2CE4F51}"/>
                </a:ext>
              </a:extLst>
            </p:cNvPr>
            <p:cNvCxnSpPr/>
            <p:nvPr/>
          </p:nvCxnSpPr>
          <p:spPr>
            <a:xfrm flipV="1">
              <a:off x="10919845" y="4070827"/>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a:extLst>
                <a:ext uri="{FF2B5EF4-FFF2-40B4-BE49-F238E27FC236}">
                  <a16:creationId xmlns:a16="http://schemas.microsoft.com/office/drawing/2014/main" id="{B462FD83-2282-A843-ACA3-1310CE11B287}"/>
                </a:ext>
              </a:extLst>
            </p:cNvPr>
            <p:cNvSpPr/>
            <p:nvPr/>
          </p:nvSpPr>
          <p:spPr>
            <a:xfrm>
              <a:off x="11991624" y="4407973"/>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2" name="Straight Arrow Connector 321">
              <a:extLst>
                <a:ext uri="{FF2B5EF4-FFF2-40B4-BE49-F238E27FC236}">
                  <a16:creationId xmlns:a16="http://schemas.microsoft.com/office/drawing/2014/main" id="{D73170AB-D8F3-B74C-ACC9-9671D07D4DBD}"/>
                </a:ext>
              </a:extLst>
            </p:cNvPr>
            <p:cNvCxnSpPr/>
            <p:nvPr/>
          </p:nvCxnSpPr>
          <p:spPr>
            <a:xfrm flipH="1">
              <a:off x="11410250" y="4159496"/>
              <a:ext cx="255938"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DFB4C641-CE70-0140-A592-2D7EFC6E1104}"/>
                </a:ext>
              </a:extLst>
            </p:cNvPr>
            <p:cNvSpPr/>
            <p:nvPr/>
          </p:nvSpPr>
          <p:spPr>
            <a:xfrm>
              <a:off x="11123265" y="5168941"/>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4" name="Straight Arrow Connector 323">
              <a:extLst>
                <a:ext uri="{FF2B5EF4-FFF2-40B4-BE49-F238E27FC236}">
                  <a16:creationId xmlns:a16="http://schemas.microsoft.com/office/drawing/2014/main" id="{AA340029-DB9F-0548-A307-87693BD7E377}"/>
                </a:ext>
              </a:extLst>
            </p:cNvPr>
            <p:cNvCxnSpPr/>
            <p:nvPr/>
          </p:nvCxnSpPr>
          <p:spPr>
            <a:xfrm flipV="1">
              <a:off x="11267199" y="4870515"/>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2ABB5DD7-E35F-F649-84D6-23EFB31238CC}"/>
                </a:ext>
              </a:extLst>
            </p:cNvPr>
            <p:cNvCxnSpPr/>
            <p:nvPr/>
          </p:nvCxnSpPr>
          <p:spPr>
            <a:xfrm flipV="1">
              <a:off x="11368975" y="4622036"/>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3D722082-A90A-8F4F-9736-1BB917A9344C}"/>
                </a:ext>
              </a:extLst>
            </p:cNvPr>
            <p:cNvCxnSpPr/>
            <p:nvPr/>
          </p:nvCxnSpPr>
          <p:spPr>
            <a:xfrm flipH="1" flipV="1">
              <a:off x="11869741" y="4159496"/>
              <a:ext cx="164040" cy="2852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F0C75F4A-C069-354A-81E6-15CC6851C3A1}"/>
                </a:ext>
              </a:extLst>
            </p:cNvPr>
            <p:cNvCxnSpPr/>
            <p:nvPr/>
          </p:nvCxnSpPr>
          <p:spPr>
            <a:xfrm flipH="1">
              <a:off x="10877689" y="3700169"/>
              <a:ext cx="143800" cy="3350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B2E69818-75B5-F34D-95FD-2EC429A1493E}"/>
                </a:ext>
              </a:extLst>
            </p:cNvPr>
            <p:cNvCxnSpPr/>
            <p:nvPr/>
          </p:nvCxnSpPr>
          <p:spPr>
            <a:xfrm flipH="1">
              <a:off x="10379344" y="4212554"/>
              <a:ext cx="294792" cy="3204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BC9760B-B7A8-9647-AD77-DBCE2AE41F1D}"/>
                </a:ext>
              </a:extLst>
            </p:cNvPr>
            <p:cNvCxnSpPr/>
            <p:nvPr/>
          </p:nvCxnSpPr>
          <p:spPr>
            <a:xfrm>
              <a:off x="10739089" y="516894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A0AB1BE3-F93D-E444-B959-7900B20E0DE0}"/>
                </a:ext>
              </a:extLst>
            </p:cNvPr>
            <p:cNvCxnSpPr>
              <a:endCxn id="298" idx="3"/>
            </p:cNvCxnSpPr>
            <p:nvPr/>
          </p:nvCxnSpPr>
          <p:spPr>
            <a:xfrm flipV="1">
              <a:off x="9905310" y="4747103"/>
              <a:ext cx="372258" cy="1980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F9E50D43-EC7A-6C4D-9EDF-08DFFB5EE80F}"/>
                </a:ext>
              </a:extLst>
            </p:cNvPr>
            <p:cNvCxnSpPr/>
            <p:nvPr/>
          </p:nvCxnSpPr>
          <p:spPr>
            <a:xfrm flipH="1" flipV="1">
              <a:off x="10351583" y="3614542"/>
              <a:ext cx="613514" cy="62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Oval 331">
              <a:extLst>
                <a:ext uri="{FF2B5EF4-FFF2-40B4-BE49-F238E27FC236}">
                  <a16:creationId xmlns:a16="http://schemas.microsoft.com/office/drawing/2014/main" id="{CE5985CD-E11D-784E-AD94-F5FBD58127C5}"/>
                </a:ext>
              </a:extLst>
            </p:cNvPr>
            <p:cNvSpPr/>
            <p:nvPr/>
          </p:nvSpPr>
          <p:spPr>
            <a:xfrm>
              <a:off x="10063716" y="348914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33" name="Oval 332">
              <a:extLst>
                <a:ext uri="{FF2B5EF4-FFF2-40B4-BE49-F238E27FC236}">
                  <a16:creationId xmlns:a16="http://schemas.microsoft.com/office/drawing/2014/main" id="{9D6CD1B4-3607-9340-9A1A-2FEA025EB282}"/>
                </a:ext>
              </a:extLst>
            </p:cNvPr>
            <p:cNvSpPr/>
            <p:nvPr/>
          </p:nvSpPr>
          <p:spPr>
            <a:xfrm>
              <a:off x="10005587" y="397044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4" name="Straight Arrow Connector 333">
              <a:extLst>
                <a:ext uri="{FF2B5EF4-FFF2-40B4-BE49-F238E27FC236}">
                  <a16:creationId xmlns:a16="http://schemas.microsoft.com/office/drawing/2014/main" id="{0679256E-E2FA-4042-BD62-91C3C599BA79}"/>
                </a:ext>
              </a:extLst>
            </p:cNvPr>
            <p:cNvCxnSpPr/>
            <p:nvPr/>
          </p:nvCxnSpPr>
          <p:spPr>
            <a:xfrm>
              <a:off x="10293453" y="4095841"/>
              <a:ext cx="338526" cy="2804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7E36AC81-A347-B042-BDF2-8AB0D6639D52}"/>
                </a:ext>
              </a:extLst>
            </p:cNvPr>
            <p:cNvSpPr/>
            <p:nvPr/>
          </p:nvSpPr>
          <p:spPr>
            <a:xfrm>
              <a:off x="9650859" y="4915442"/>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6" name="Straight Arrow Connector 335">
              <a:extLst>
                <a:ext uri="{FF2B5EF4-FFF2-40B4-BE49-F238E27FC236}">
                  <a16:creationId xmlns:a16="http://schemas.microsoft.com/office/drawing/2014/main" id="{CBCCF791-6BF6-2C40-8537-08835A2E2E7B}"/>
                </a:ext>
              </a:extLst>
            </p:cNvPr>
            <p:cNvCxnSpPr/>
            <p:nvPr/>
          </p:nvCxnSpPr>
          <p:spPr>
            <a:xfrm>
              <a:off x="9938725" y="5040837"/>
              <a:ext cx="512498" cy="12810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7" name="Oval 336">
              <a:extLst>
                <a:ext uri="{FF2B5EF4-FFF2-40B4-BE49-F238E27FC236}">
                  <a16:creationId xmlns:a16="http://schemas.microsoft.com/office/drawing/2014/main" id="{EB36261B-F91C-FA4E-8084-8938096BD56E}"/>
                </a:ext>
              </a:extLst>
            </p:cNvPr>
            <p:cNvSpPr/>
            <p:nvPr/>
          </p:nvSpPr>
          <p:spPr>
            <a:xfrm>
              <a:off x="9648255" y="53826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38" name="Straight Arrow Connector 337">
              <a:extLst>
                <a:ext uri="{FF2B5EF4-FFF2-40B4-BE49-F238E27FC236}">
                  <a16:creationId xmlns:a16="http://schemas.microsoft.com/office/drawing/2014/main" id="{0441EEFC-82C6-F94B-8EF7-8E7E643F652C}"/>
                </a:ext>
              </a:extLst>
            </p:cNvPr>
            <p:cNvCxnSpPr/>
            <p:nvPr/>
          </p:nvCxnSpPr>
          <p:spPr>
            <a:xfrm flipV="1">
              <a:off x="9792188" y="5166232"/>
              <a:ext cx="2604" cy="21637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A74AA8B5-4524-0841-8FC2-6509EA58AAA7}"/>
                </a:ext>
              </a:extLst>
            </p:cNvPr>
            <p:cNvSpPr/>
            <p:nvPr/>
          </p:nvSpPr>
          <p:spPr>
            <a:xfrm>
              <a:off x="9568178" y="43295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40" name="Oval 339">
              <a:extLst>
                <a:ext uri="{FF2B5EF4-FFF2-40B4-BE49-F238E27FC236}">
                  <a16:creationId xmlns:a16="http://schemas.microsoft.com/office/drawing/2014/main" id="{8A11AFC9-7011-0D46-BA4B-302616F5D68E}"/>
                </a:ext>
              </a:extLst>
            </p:cNvPr>
            <p:cNvSpPr/>
            <p:nvPr/>
          </p:nvSpPr>
          <p:spPr>
            <a:xfrm>
              <a:off x="10069572" y="5376744"/>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1" name="Straight Arrow Connector 340">
              <a:extLst>
                <a:ext uri="{FF2B5EF4-FFF2-40B4-BE49-F238E27FC236}">
                  <a16:creationId xmlns:a16="http://schemas.microsoft.com/office/drawing/2014/main" id="{DCE35C29-757D-5C43-A839-DF7891CB5F16}"/>
                </a:ext>
              </a:extLst>
            </p:cNvPr>
            <p:cNvCxnSpPr>
              <a:stCxn id="333" idx="3"/>
              <a:endCxn id="339" idx="7"/>
            </p:cNvCxnSpPr>
            <p:nvPr/>
          </p:nvCxnSpPr>
          <p:spPr>
            <a:xfrm flipH="1">
              <a:off x="9813888" y="4184509"/>
              <a:ext cx="233857" cy="1818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4A7E4363-DD76-4D4A-82E5-AED8EB4F6419}"/>
                </a:ext>
              </a:extLst>
            </p:cNvPr>
            <p:cNvCxnSpPr>
              <a:stCxn id="298" idx="1"/>
              <a:endCxn id="339" idx="6"/>
            </p:cNvCxnSpPr>
            <p:nvPr/>
          </p:nvCxnSpPr>
          <p:spPr>
            <a:xfrm flipH="1" flipV="1">
              <a:off x="9856044" y="4454983"/>
              <a:ext cx="421524" cy="114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EC452FAE-5590-7140-AACF-7C4D65F57040}"/>
                </a:ext>
              </a:extLst>
            </p:cNvPr>
            <p:cNvCxnSpPr>
              <a:stCxn id="339" idx="4"/>
              <a:endCxn id="335" idx="0"/>
            </p:cNvCxnSpPr>
            <p:nvPr/>
          </p:nvCxnSpPr>
          <p:spPr>
            <a:xfrm>
              <a:off x="9712112" y="4580378"/>
              <a:ext cx="82681" cy="33506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251A43C0-AFE0-1340-A585-B292AB554432}"/>
                </a:ext>
              </a:extLst>
            </p:cNvPr>
            <p:cNvCxnSpPr>
              <a:stCxn id="299" idx="3"/>
              <a:endCxn id="340" idx="7"/>
            </p:cNvCxnSpPr>
            <p:nvPr/>
          </p:nvCxnSpPr>
          <p:spPr>
            <a:xfrm flipH="1">
              <a:off x="10315282" y="5257609"/>
              <a:ext cx="178099" cy="1558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5" name="Oval 344">
              <a:extLst>
                <a:ext uri="{FF2B5EF4-FFF2-40B4-BE49-F238E27FC236}">
                  <a16:creationId xmlns:a16="http://schemas.microsoft.com/office/drawing/2014/main" id="{F2183CDE-D669-6749-A08F-D46CC8CA6552}"/>
                </a:ext>
              </a:extLst>
            </p:cNvPr>
            <p:cNvSpPr/>
            <p:nvPr/>
          </p:nvSpPr>
          <p:spPr>
            <a:xfrm>
              <a:off x="9459745" y="36232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46" name="Straight Arrow Connector 345">
              <a:extLst>
                <a:ext uri="{FF2B5EF4-FFF2-40B4-BE49-F238E27FC236}">
                  <a16:creationId xmlns:a16="http://schemas.microsoft.com/office/drawing/2014/main" id="{73454904-5E6E-F04F-97AB-414578915FB0}"/>
                </a:ext>
              </a:extLst>
            </p:cNvPr>
            <p:cNvCxnSpPr>
              <a:stCxn id="345" idx="6"/>
              <a:endCxn id="332" idx="2"/>
            </p:cNvCxnSpPr>
            <p:nvPr/>
          </p:nvCxnSpPr>
          <p:spPr>
            <a:xfrm flipV="1">
              <a:off x="9747612" y="3614543"/>
              <a:ext cx="316105" cy="1340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00DC3220-2F19-1247-A843-29A5FA3DF46A}"/>
                </a:ext>
              </a:extLst>
            </p:cNvPr>
            <p:cNvCxnSpPr>
              <a:stCxn id="345" idx="5"/>
              <a:endCxn id="333" idx="1"/>
            </p:cNvCxnSpPr>
            <p:nvPr/>
          </p:nvCxnSpPr>
          <p:spPr>
            <a:xfrm>
              <a:off x="9705454" y="3837299"/>
              <a:ext cx="342290" cy="1698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0013E9-D825-9841-AB3E-2D836CDEEB92}"/>
                </a:ext>
              </a:extLst>
            </p:cNvPr>
            <p:cNvCxnSpPr>
              <a:endCxn id="339" idx="1"/>
            </p:cNvCxnSpPr>
            <p:nvPr/>
          </p:nvCxnSpPr>
          <p:spPr>
            <a:xfrm>
              <a:off x="9221127" y="4211597"/>
              <a:ext cx="389209" cy="15471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9" name="Oval 348">
              <a:extLst>
                <a:ext uri="{FF2B5EF4-FFF2-40B4-BE49-F238E27FC236}">
                  <a16:creationId xmlns:a16="http://schemas.microsoft.com/office/drawing/2014/main" id="{D501755C-0463-C44A-ABC3-9028B27C7E6D}"/>
                </a:ext>
              </a:extLst>
            </p:cNvPr>
            <p:cNvSpPr/>
            <p:nvPr/>
          </p:nvSpPr>
          <p:spPr>
            <a:xfrm>
              <a:off x="8952463" y="4024622"/>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50" name="Straight Arrow Connector 349">
              <a:extLst>
                <a:ext uri="{FF2B5EF4-FFF2-40B4-BE49-F238E27FC236}">
                  <a16:creationId xmlns:a16="http://schemas.microsoft.com/office/drawing/2014/main" id="{76E425EC-62AD-9644-89FB-C8463CCEA3A0}"/>
                </a:ext>
              </a:extLst>
            </p:cNvPr>
            <p:cNvCxnSpPr>
              <a:stCxn id="351" idx="7"/>
              <a:endCxn id="339" idx="3"/>
            </p:cNvCxnSpPr>
            <p:nvPr/>
          </p:nvCxnSpPr>
          <p:spPr>
            <a:xfrm flipV="1">
              <a:off x="9228537" y="4543651"/>
              <a:ext cx="381798" cy="2215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1" name="Oval 350">
              <a:extLst>
                <a:ext uri="{FF2B5EF4-FFF2-40B4-BE49-F238E27FC236}">
                  <a16:creationId xmlns:a16="http://schemas.microsoft.com/office/drawing/2014/main" id="{F8E250EC-6A3C-4444-A1FB-534C51DB1786}"/>
                </a:ext>
              </a:extLst>
            </p:cNvPr>
            <p:cNvSpPr/>
            <p:nvPr/>
          </p:nvSpPr>
          <p:spPr>
            <a:xfrm>
              <a:off x="8982828" y="4728486"/>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grpSp>
      <p:sp>
        <p:nvSpPr>
          <p:cNvPr id="25" name="TextBox 24">
            <a:extLst>
              <a:ext uri="{FF2B5EF4-FFF2-40B4-BE49-F238E27FC236}">
                <a16:creationId xmlns:a16="http://schemas.microsoft.com/office/drawing/2014/main" id="{2C6DAE79-5D6C-794B-A79C-004313EFAB51}"/>
              </a:ext>
            </a:extLst>
          </p:cNvPr>
          <p:cNvSpPr txBox="1"/>
          <p:nvPr/>
        </p:nvSpPr>
        <p:spPr>
          <a:xfrm>
            <a:off x="760788" y="8507038"/>
            <a:ext cx="10605788" cy="461665"/>
          </a:xfrm>
          <a:prstGeom prst="rect">
            <a:avLst/>
          </a:prstGeom>
          <a:noFill/>
        </p:spPr>
        <p:txBody>
          <a:bodyPr wrap="none" rtlCol="0">
            <a:spAutoFit/>
          </a:bodyPr>
          <a:lstStyle/>
          <a:p>
            <a:r>
              <a:rPr lang="en-US" sz="2400" dirty="0"/>
              <a:t>How can I </a:t>
            </a:r>
            <a:r>
              <a:rPr lang="en-US" sz="2400" b="1" dirty="0"/>
              <a:t>quickly</a:t>
            </a:r>
            <a:r>
              <a:rPr lang="en-US" sz="2400" dirty="0"/>
              <a:t> compare these graphs and find the most similar patients?</a:t>
            </a:r>
          </a:p>
        </p:txBody>
      </p:sp>
      <p:cxnSp>
        <p:nvCxnSpPr>
          <p:cNvPr id="7" name="Straight Arrow Connector 6">
            <a:extLst>
              <a:ext uri="{FF2B5EF4-FFF2-40B4-BE49-F238E27FC236}">
                <a16:creationId xmlns:a16="http://schemas.microsoft.com/office/drawing/2014/main" id="{2EBA5792-7596-AB42-A2DB-D397628DE2C9}"/>
              </a:ext>
            </a:extLst>
          </p:cNvPr>
          <p:cNvCxnSpPr>
            <a:stCxn id="224" idx="6"/>
            <a:endCxn id="861" idx="2"/>
          </p:cNvCxnSpPr>
          <p:nvPr/>
        </p:nvCxnSpPr>
        <p:spPr>
          <a:xfrm flipV="1">
            <a:off x="5157995" y="4168194"/>
            <a:ext cx="3726260" cy="904287"/>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C0431EC7-F820-F54D-9514-F39785B652DA}"/>
              </a:ext>
            </a:extLst>
          </p:cNvPr>
          <p:cNvCxnSpPr>
            <a:cxnSpLocks/>
            <a:endCxn id="862" idx="2"/>
          </p:cNvCxnSpPr>
          <p:nvPr/>
        </p:nvCxnSpPr>
        <p:spPr>
          <a:xfrm>
            <a:off x="5157997" y="5072479"/>
            <a:ext cx="6980775" cy="53586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7C57D399-75BB-4D44-8CCF-1BE8A62E4B9F}"/>
              </a:ext>
            </a:extLst>
          </p:cNvPr>
          <p:cNvCxnSpPr>
            <a:cxnSpLocks/>
          </p:cNvCxnSpPr>
          <p:nvPr/>
        </p:nvCxnSpPr>
        <p:spPr>
          <a:xfrm>
            <a:off x="5157997" y="5072478"/>
            <a:ext cx="4219920" cy="239157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5C807E-2F14-B540-8278-103263F57D98}"/>
              </a:ext>
            </a:extLst>
          </p:cNvPr>
          <p:cNvSpPr txBox="1"/>
          <p:nvPr/>
        </p:nvSpPr>
        <p:spPr>
          <a:xfrm>
            <a:off x="5538246" y="3731297"/>
            <a:ext cx="2879314" cy="461665"/>
          </a:xfrm>
          <a:prstGeom prst="rect">
            <a:avLst/>
          </a:prstGeom>
          <a:noFill/>
        </p:spPr>
        <p:txBody>
          <a:bodyPr wrap="none" rtlCol="0">
            <a:spAutoFit/>
          </a:bodyPr>
          <a:lstStyle/>
          <a:p>
            <a:r>
              <a:rPr lang="en-US" sz="2400" dirty="0"/>
              <a:t>Similarity score = .5</a:t>
            </a:r>
          </a:p>
        </p:txBody>
      </p:sp>
      <p:sp>
        <p:nvSpPr>
          <p:cNvPr id="178" name="TextBox 177">
            <a:extLst>
              <a:ext uri="{FF2B5EF4-FFF2-40B4-BE49-F238E27FC236}">
                <a16:creationId xmlns:a16="http://schemas.microsoft.com/office/drawing/2014/main" id="{05A4892C-4A5A-A240-8410-58D6950F8BA8}"/>
              </a:ext>
            </a:extLst>
          </p:cNvPr>
          <p:cNvSpPr txBox="1"/>
          <p:nvPr/>
        </p:nvSpPr>
        <p:spPr>
          <a:xfrm>
            <a:off x="7419148" y="5484435"/>
            <a:ext cx="2879314" cy="461665"/>
          </a:xfrm>
          <a:prstGeom prst="rect">
            <a:avLst/>
          </a:prstGeom>
          <a:noFill/>
        </p:spPr>
        <p:txBody>
          <a:bodyPr wrap="none" rtlCol="0">
            <a:spAutoFit/>
          </a:bodyPr>
          <a:lstStyle/>
          <a:p>
            <a:r>
              <a:rPr lang="en-US" sz="2400" dirty="0"/>
              <a:t>Similarity score = .9</a:t>
            </a:r>
          </a:p>
        </p:txBody>
      </p:sp>
      <p:sp>
        <p:nvSpPr>
          <p:cNvPr id="179" name="TextBox 178">
            <a:extLst>
              <a:ext uri="{FF2B5EF4-FFF2-40B4-BE49-F238E27FC236}">
                <a16:creationId xmlns:a16="http://schemas.microsoft.com/office/drawing/2014/main" id="{A869F9AD-77ED-4342-8F07-56B12317ED7B}"/>
              </a:ext>
            </a:extLst>
          </p:cNvPr>
          <p:cNvSpPr txBox="1"/>
          <p:nvPr/>
        </p:nvSpPr>
        <p:spPr>
          <a:xfrm>
            <a:off x="5495173" y="6976470"/>
            <a:ext cx="2879314" cy="461665"/>
          </a:xfrm>
          <a:prstGeom prst="rect">
            <a:avLst/>
          </a:prstGeom>
          <a:noFill/>
        </p:spPr>
        <p:txBody>
          <a:bodyPr wrap="none" rtlCol="0">
            <a:spAutoFit/>
          </a:bodyPr>
          <a:lstStyle/>
          <a:p>
            <a:r>
              <a:rPr lang="en-US" sz="2400" dirty="0"/>
              <a:t>Similarity score = .8</a:t>
            </a:r>
          </a:p>
        </p:txBody>
      </p:sp>
    </p:spTree>
    <p:extLst>
      <p:ext uri="{BB962C8B-B14F-4D97-AF65-F5344CB8AC3E}">
        <p14:creationId xmlns:p14="http://schemas.microsoft.com/office/powerpoint/2010/main" val="2832646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1BB4F1-1B51-CD4C-9642-CE8282C4B521}"/>
              </a:ext>
            </a:extLst>
          </p:cNvPr>
          <p:cNvSpPr>
            <a:spLocks noGrp="1"/>
          </p:cNvSpPr>
          <p:nvPr>
            <p:ph type="title"/>
          </p:nvPr>
        </p:nvSpPr>
        <p:spPr/>
        <p:txBody>
          <a:bodyPr/>
          <a:lstStyle/>
          <a:p>
            <a:r>
              <a:rPr lang="en-US" dirty="0"/>
              <a:t>Xilinx FPGA Implementation</a:t>
            </a:r>
          </a:p>
        </p:txBody>
      </p:sp>
      <p:sp>
        <p:nvSpPr>
          <p:cNvPr id="9" name="Content Placeholder 8">
            <a:extLst>
              <a:ext uri="{FF2B5EF4-FFF2-40B4-BE49-F238E27FC236}">
                <a16:creationId xmlns:a16="http://schemas.microsoft.com/office/drawing/2014/main" id="{6FEE797E-11E0-2649-A165-F519D380E589}"/>
              </a:ext>
            </a:extLst>
          </p:cNvPr>
          <p:cNvSpPr>
            <a:spLocks noGrp="1"/>
          </p:cNvSpPr>
          <p:nvPr>
            <p:ph idx="1"/>
          </p:nvPr>
        </p:nvSpPr>
        <p:spPr>
          <a:xfrm>
            <a:off x="5916024" y="1997925"/>
            <a:ext cx="10840357" cy="6628674"/>
          </a:xfrm>
        </p:spPr>
        <p:txBody>
          <a:bodyPr/>
          <a:lstStyle/>
          <a:p>
            <a:pPr>
              <a:buSzPct val="100000"/>
            </a:pPr>
            <a:r>
              <a:rPr lang="en-US" sz="4000" dirty="0"/>
              <a:t>The more items to compare, the longer it takes to fine the top 100 most similar items</a:t>
            </a:r>
          </a:p>
          <a:p>
            <a:pPr>
              <a:buSzPct val="100000"/>
            </a:pPr>
            <a:r>
              <a:rPr lang="en-US" sz="4000" dirty="0"/>
              <a:t>FPGA = Field Programable Gate Array</a:t>
            </a:r>
          </a:p>
          <a:p>
            <a:pPr>
              <a:buSzPct val="100000"/>
            </a:pPr>
            <a:r>
              <a:rPr lang="en-US" sz="4000" dirty="0"/>
              <a:t>30B transistors that can be rewired in 2 seconds using “C” </a:t>
            </a:r>
            <a:r>
              <a:rPr lang="en-US" sz="4000" dirty="0" err="1"/>
              <a:t>langauge</a:t>
            </a:r>
            <a:endParaRPr lang="en-US" sz="4000" dirty="0"/>
          </a:p>
          <a:p>
            <a:pPr>
              <a:buSzPct val="100000"/>
            </a:pPr>
            <a:r>
              <a:rPr lang="en-US" sz="4000" dirty="0"/>
              <a:t>Ideal for parallel computation</a:t>
            </a:r>
          </a:p>
          <a:p>
            <a:pPr>
              <a:buSzPct val="100000"/>
            </a:pPr>
            <a:r>
              <a:rPr lang="en-US" sz="4000" dirty="0"/>
              <a:t>Benchmarked FPGA implementation of cosine similarity</a:t>
            </a:r>
          </a:p>
          <a:p>
            <a:pPr>
              <a:buSzPct val="100000"/>
            </a:pPr>
            <a:r>
              <a:rPr lang="en-US" sz="4000" dirty="0"/>
              <a:t>Open-source versions coming soon</a:t>
            </a:r>
          </a:p>
        </p:txBody>
      </p:sp>
      <p:sp>
        <p:nvSpPr>
          <p:cNvPr id="5" name="Slide Number Placeholder 4">
            <a:extLst>
              <a:ext uri="{FF2B5EF4-FFF2-40B4-BE49-F238E27FC236}">
                <a16:creationId xmlns:a16="http://schemas.microsoft.com/office/drawing/2014/main" id="{0501C606-BBCB-A54F-9675-2B2650E409D3}"/>
              </a:ext>
            </a:extLst>
          </p:cNvPr>
          <p:cNvSpPr>
            <a:spLocks noGrp="1"/>
          </p:cNvSpPr>
          <p:nvPr>
            <p:ph type="sldNum" sz="quarter" idx="12"/>
          </p:nvPr>
        </p:nvSpPr>
        <p:spPr/>
        <p:txBody>
          <a:bodyPr/>
          <a:lstStyle/>
          <a:p>
            <a:fld id="{3310D8EA-3107-4873-B9AB-DD7D3E79053A}" type="slidenum">
              <a:rPr lang="en-US" smtClean="0"/>
              <a:t>33</a:t>
            </a:fld>
            <a:endParaRPr lang="en-US"/>
          </a:p>
        </p:txBody>
      </p:sp>
      <p:pic>
        <p:nvPicPr>
          <p:cNvPr id="10" name="Picture 9" descr="A person wearing a hat&#10;&#10;Description automatically generated">
            <a:extLst>
              <a:ext uri="{FF2B5EF4-FFF2-40B4-BE49-F238E27FC236}">
                <a16:creationId xmlns:a16="http://schemas.microsoft.com/office/drawing/2014/main" id="{60D4DF9F-2056-1146-BF5C-C84A110482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0316" y="2177539"/>
            <a:ext cx="2583597" cy="2402203"/>
          </a:xfrm>
          <a:prstGeom prst="rect">
            <a:avLst/>
          </a:prstGeom>
        </p:spPr>
      </p:pic>
      <p:sp>
        <p:nvSpPr>
          <p:cNvPr id="11" name="TextBox 10">
            <a:extLst>
              <a:ext uri="{FF2B5EF4-FFF2-40B4-BE49-F238E27FC236}">
                <a16:creationId xmlns:a16="http://schemas.microsoft.com/office/drawing/2014/main" id="{BE99C112-81D5-CD44-B2B6-E8955DE4281F}"/>
              </a:ext>
            </a:extLst>
          </p:cNvPr>
          <p:cNvSpPr txBox="1"/>
          <p:nvPr/>
        </p:nvSpPr>
        <p:spPr>
          <a:xfrm>
            <a:off x="1000316" y="4770361"/>
            <a:ext cx="4398961" cy="2062103"/>
          </a:xfrm>
          <a:prstGeom prst="rect">
            <a:avLst/>
          </a:prstGeom>
          <a:noFill/>
        </p:spPr>
        <p:txBody>
          <a:bodyPr wrap="none" rtlCol="0">
            <a:spAutoFit/>
          </a:bodyPr>
          <a:lstStyle/>
          <a:p>
            <a:r>
              <a:rPr lang="en-US" sz="3200" i="1" dirty="0">
                <a:solidFill>
                  <a:schemeClr val="tx1">
                    <a:lumMod val="50000"/>
                  </a:schemeClr>
                </a:solidFill>
              </a:rPr>
              <a:t>Kumar Deepak</a:t>
            </a:r>
          </a:p>
          <a:p>
            <a:r>
              <a:rPr lang="en-US" sz="3200" i="1" dirty="0">
                <a:solidFill>
                  <a:schemeClr val="tx1">
                    <a:lumMod val="50000"/>
                  </a:schemeClr>
                </a:solidFill>
              </a:rPr>
              <a:t>Distinguished Engineer</a:t>
            </a:r>
          </a:p>
          <a:p>
            <a:r>
              <a:rPr lang="en-US" sz="3200" i="1" dirty="0">
                <a:solidFill>
                  <a:schemeClr val="tx1">
                    <a:lumMod val="50000"/>
                  </a:schemeClr>
                </a:solidFill>
              </a:rPr>
              <a:t>Xilinx</a:t>
            </a:r>
          </a:p>
          <a:p>
            <a:endParaRPr lang="en-US" sz="3200" dirty="0"/>
          </a:p>
        </p:txBody>
      </p:sp>
      <p:sp>
        <p:nvSpPr>
          <p:cNvPr id="12" name="TextBox 11">
            <a:extLst>
              <a:ext uri="{FF2B5EF4-FFF2-40B4-BE49-F238E27FC236}">
                <a16:creationId xmlns:a16="http://schemas.microsoft.com/office/drawing/2014/main" id="{B886F31B-00E3-D845-9759-AC66E6240A05}"/>
              </a:ext>
            </a:extLst>
          </p:cNvPr>
          <p:cNvSpPr txBox="1"/>
          <p:nvPr/>
        </p:nvSpPr>
        <p:spPr>
          <a:xfrm>
            <a:off x="3583913" y="8838113"/>
            <a:ext cx="8873455" cy="464614"/>
          </a:xfrm>
          <a:prstGeom prst="rect">
            <a:avLst/>
          </a:prstGeom>
          <a:noFill/>
        </p:spPr>
        <p:txBody>
          <a:bodyPr wrap="none" rtlCol="0">
            <a:spAutoFit/>
          </a:bodyPr>
          <a:lstStyle/>
          <a:p>
            <a:r>
              <a:rPr lang="en-US" dirty="0"/>
              <a:t>Note: AMD (90B) recently announced it will acquire Xilinx (30B)</a:t>
            </a:r>
          </a:p>
        </p:txBody>
      </p:sp>
    </p:spTree>
    <p:extLst>
      <p:ext uri="{BB962C8B-B14F-4D97-AF65-F5344CB8AC3E}">
        <p14:creationId xmlns:p14="http://schemas.microsoft.com/office/powerpoint/2010/main" val="2450831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ED3D-F7E8-4C9B-828E-F7FD68572B7C}"/>
              </a:ext>
            </a:extLst>
          </p:cNvPr>
          <p:cNvSpPr>
            <a:spLocks noGrp="1"/>
          </p:cNvSpPr>
          <p:nvPr>
            <p:ph type="title"/>
          </p:nvPr>
        </p:nvSpPr>
        <p:spPr/>
        <p:txBody>
          <a:bodyPr/>
          <a:lstStyle/>
          <a:p>
            <a:r>
              <a:rPr lang="en-US" dirty="0"/>
              <a:t>Integration with TigerGraph</a:t>
            </a:r>
          </a:p>
        </p:txBody>
      </p:sp>
      <p:pic>
        <p:nvPicPr>
          <p:cNvPr id="5" name="Picture 4">
            <a:extLst>
              <a:ext uri="{FF2B5EF4-FFF2-40B4-BE49-F238E27FC236}">
                <a16:creationId xmlns:a16="http://schemas.microsoft.com/office/drawing/2014/main" id="{F8B471BE-804D-4A15-A774-EF4E6BFC8DE6}"/>
              </a:ext>
            </a:extLst>
          </p:cNvPr>
          <p:cNvPicPr>
            <a:picLocks noChangeAspect="1"/>
          </p:cNvPicPr>
          <p:nvPr/>
        </p:nvPicPr>
        <p:blipFill>
          <a:blip r:embed="rId2"/>
          <a:stretch>
            <a:fillRect/>
          </a:stretch>
        </p:blipFill>
        <p:spPr>
          <a:xfrm>
            <a:off x="949960" y="1899920"/>
            <a:ext cx="8016169" cy="4526280"/>
          </a:xfrm>
          <a:prstGeom prst="rect">
            <a:avLst/>
          </a:prstGeom>
        </p:spPr>
      </p:pic>
      <p:sp>
        <p:nvSpPr>
          <p:cNvPr id="6" name="TextBox 5">
            <a:extLst>
              <a:ext uri="{FF2B5EF4-FFF2-40B4-BE49-F238E27FC236}">
                <a16:creationId xmlns:a16="http://schemas.microsoft.com/office/drawing/2014/main" id="{C78B0D84-1296-4A6C-A48A-05F3070DE4F2}"/>
              </a:ext>
            </a:extLst>
          </p:cNvPr>
          <p:cNvSpPr txBox="1"/>
          <p:nvPr/>
        </p:nvSpPr>
        <p:spPr>
          <a:xfrm>
            <a:off x="9499601" y="1973217"/>
            <a:ext cx="7599681" cy="2303772"/>
          </a:xfrm>
          <a:prstGeom prst="rect">
            <a:avLst/>
          </a:prstGeom>
          <a:noFill/>
          <a:ln>
            <a:solidFill>
              <a:schemeClr val="tx1"/>
            </a:solidFill>
          </a:ln>
        </p:spPr>
        <p:txBody>
          <a:bodyPr wrap="square" rtlCol="0">
            <a:spAutoFit/>
          </a:bodyPr>
          <a:lstStyle/>
          <a:p>
            <a:pPr defTabSz="1340916">
              <a:defRPr/>
            </a:pPr>
            <a:r>
              <a:rPr lang="en-US" sz="2053" i="1" dirty="0">
                <a:solidFill>
                  <a:srgbClr val="FF0000"/>
                </a:solidFill>
                <a:latin typeface="Arial"/>
              </a:rPr>
              <a:t>&lt;TG Install Dir&gt;/dev/</a:t>
            </a:r>
            <a:r>
              <a:rPr lang="en-US" sz="2053" i="1" dirty="0" err="1">
                <a:solidFill>
                  <a:srgbClr val="FF0000"/>
                </a:solidFill>
                <a:latin typeface="Arial"/>
              </a:rPr>
              <a:t>gdk</a:t>
            </a:r>
            <a:r>
              <a:rPr lang="en-US" sz="2053" i="1" dirty="0">
                <a:solidFill>
                  <a:srgbClr val="FF0000"/>
                </a:solidFill>
                <a:latin typeface="Arial"/>
              </a:rPr>
              <a:t>/</a:t>
            </a:r>
            <a:r>
              <a:rPr lang="en-US" sz="2053" i="1" dirty="0" err="1">
                <a:solidFill>
                  <a:srgbClr val="FF0000"/>
                </a:solidFill>
                <a:latin typeface="Arial"/>
              </a:rPr>
              <a:t>gsql</a:t>
            </a:r>
            <a:r>
              <a:rPr lang="en-US" sz="2053" i="1" dirty="0">
                <a:solidFill>
                  <a:srgbClr val="FF0000"/>
                </a:solidFill>
                <a:latin typeface="Arial"/>
              </a:rPr>
              <a:t>/</a:t>
            </a:r>
            <a:r>
              <a:rPr lang="en-US" sz="2053" i="1" dirty="0" err="1">
                <a:solidFill>
                  <a:srgbClr val="FF0000"/>
                </a:solidFill>
                <a:latin typeface="Arial"/>
              </a:rPr>
              <a:t>src</a:t>
            </a:r>
            <a:r>
              <a:rPr lang="en-US" sz="2053" i="1" dirty="0">
                <a:solidFill>
                  <a:srgbClr val="FF0000"/>
                </a:solidFill>
                <a:latin typeface="Arial"/>
              </a:rPr>
              <a:t>/</a:t>
            </a:r>
            <a:r>
              <a:rPr lang="en-US" sz="2053" i="1" dirty="0" err="1">
                <a:solidFill>
                  <a:srgbClr val="FF0000"/>
                </a:solidFill>
                <a:latin typeface="Arial"/>
              </a:rPr>
              <a:t>QueryUdf</a:t>
            </a:r>
            <a:r>
              <a:rPr lang="en-US" sz="2053" i="1" dirty="0">
                <a:solidFill>
                  <a:srgbClr val="FF0000"/>
                </a:solidFill>
                <a:latin typeface="Arial"/>
              </a:rPr>
              <a:t>/ExprFunctions.hpp:</a:t>
            </a:r>
          </a:p>
          <a:p>
            <a:pPr defTabSz="1340916">
              <a:defRPr/>
            </a:pPr>
            <a:r>
              <a:rPr lang="en-US" sz="2053" dirty="0">
                <a:solidFill>
                  <a:srgbClr val="0C0C0C"/>
                </a:solidFill>
                <a:latin typeface="Arial"/>
              </a:rPr>
              <a:t>inline string </a:t>
            </a:r>
            <a:r>
              <a:rPr lang="en-US" sz="2053" dirty="0" err="1">
                <a:solidFill>
                  <a:srgbClr val="0070C0"/>
                </a:solidFill>
                <a:latin typeface="Arial"/>
              </a:rPr>
              <a:t>udf_open_alveo</a:t>
            </a:r>
            <a:r>
              <a:rPr lang="en-US" sz="2053" dirty="0">
                <a:solidFill>
                  <a:srgbClr val="0070C0"/>
                </a:solidFill>
                <a:latin typeface="Arial"/>
              </a:rPr>
              <a:t>(int mode) </a:t>
            </a:r>
            <a:r>
              <a:rPr lang="en-US" sz="2053" dirty="0">
                <a:solidFill>
                  <a:srgbClr val="0C0C0C"/>
                </a:solidFill>
                <a:latin typeface="Arial"/>
              </a:rPr>
              <a:t>{ … }</a:t>
            </a:r>
          </a:p>
          <a:p>
            <a:pPr defTabSz="1340916">
              <a:defRPr/>
            </a:pPr>
            <a:r>
              <a:rPr lang="en-US" sz="2053" dirty="0">
                <a:solidFill>
                  <a:srgbClr val="0C0C0C"/>
                </a:solidFill>
                <a:latin typeface="Arial"/>
              </a:rPr>
              <a:t>inline bool </a:t>
            </a:r>
            <a:r>
              <a:rPr lang="en-US" sz="2053" dirty="0" err="1">
                <a:solidFill>
                  <a:srgbClr val="0070C0"/>
                </a:solidFill>
                <a:latin typeface="Arial"/>
              </a:rPr>
              <a:t>udf_close_alveo</a:t>
            </a:r>
            <a:r>
              <a:rPr lang="en-US" sz="2053" dirty="0">
                <a:solidFill>
                  <a:srgbClr val="0070C0"/>
                </a:solidFill>
                <a:latin typeface="Arial"/>
              </a:rPr>
              <a:t>(int mode)   </a:t>
            </a:r>
            <a:r>
              <a:rPr lang="en-US" sz="2053" dirty="0">
                <a:solidFill>
                  <a:srgbClr val="0C0C0C"/>
                </a:solidFill>
                <a:latin typeface="Arial"/>
              </a:rPr>
              <a:t>{ … }</a:t>
            </a:r>
          </a:p>
          <a:p>
            <a:pPr defTabSz="1340916">
              <a:defRPr/>
            </a:pPr>
            <a:r>
              <a:rPr lang="fr-FR" sz="2053" dirty="0" err="1">
                <a:solidFill>
                  <a:srgbClr val="0C0C0C"/>
                </a:solidFill>
                <a:latin typeface="Arial"/>
              </a:rPr>
              <a:t>inline</a:t>
            </a:r>
            <a:r>
              <a:rPr lang="fr-FR" sz="2053" dirty="0">
                <a:solidFill>
                  <a:srgbClr val="0C0C0C"/>
                </a:solidFill>
                <a:latin typeface="Arial"/>
              </a:rPr>
              <a:t> </a:t>
            </a:r>
            <a:r>
              <a:rPr lang="fr-FR" sz="2053" dirty="0" err="1">
                <a:solidFill>
                  <a:srgbClr val="0C0C0C"/>
                </a:solidFill>
                <a:latin typeface="Arial"/>
              </a:rPr>
              <a:t>bool</a:t>
            </a:r>
            <a:r>
              <a:rPr lang="fr-FR" sz="2053" dirty="0">
                <a:solidFill>
                  <a:srgbClr val="0C0C0C"/>
                </a:solidFill>
                <a:latin typeface="Arial"/>
              </a:rPr>
              <a:t> </a:t>
            </a:r>
            <a:r>
              <a:rPr lang="fr-FR" sz="2053" dirty="0" err="1">
                <a:solidFill>
                  <a:srgbClr val="0070C0"/>
                </a:solidFill>
                <a:latin typeface="Arial"/>
              </a:rPr>
              <a:t>udf_write_device</a:t>
            </a:r>
            <a:r>
              <a:rPr lang="fr-FR" sz="2053" dirty="0">
                <a:solidFill>
                  <a:srgbClr val="0070C0"/>
                </a:solidFill>
                <a:latin typeface="Arial"/>
              </a:rPr>
              <a:t>(</a:t>
            </a:r>
            <a:r>
              <a:rPr lang="fr-FR" sz="2053" dirty="0" err="1">
                <a:solidFill>
                  <a:srgbClr val="0070C0"/>
                </a:solidFill>
                <a:latin typeface="Arial"/>
              </a:rPr>
              <a:t>int</a:t>
            </a:r>
            <a:r>
              <a:rPr lang="fr-FR" sz="2053" dirty="0">
                <a:solidFill>
                  <a:srgbClr val="0070C0"/>
                </a:solidFill>
                <a:latin typeface="Arial"/>
              </a:rPr>
              <a:t> mode)  </a:t>
            </a:r>
            <a:r>
              <a:rPr lang="fr-FR" sz="2053" dirty="0">
                <a:solidFill>
                  <a:srgbClr val="0C0C0C"/>
                </a:solidFill>
                <a:latin typeface="Arial"/>
              </a:rPr>
              <a:t>{ … }</a:t>
            </a:r>
          </a:p>
          <a:p>
            <a:pPr defTabSz="1340916">
              <a:defRPr/>
            </a:pPr>
            <a:r>
              <a:rPr lang="en-US" sz="2053" dirty="0">
                <a:solidFill>
                  <a:srgbClr val="0C0C0C"/>
                </a:solidFill>
                <a:latin typeface="Arial"/>
              </a:rPr>
              <a:t>inline </a:t>
            </a:r>
            <a:r>
              <a:rPr lang="en-US" sz="2053" dirty="0" err="1">
                <a:solidFill>
                  <a:srgbClr val="0C0C0C"/>
                </a:solidFill>
                <a:latin typeface="Arial"/>
              </a:rPr>
              <a:t>ListAccum</a:t>
            </a:r>
            <a:r>
              <a:rPr lang="en-US" sz="2053" dirty="0">
                <a:solidFill>
                  <a:srgbClr val="0C0C0C"/>
                </a:solidFill>
                <a:latin typeface="Arial"/>
              </a:rPr>
              <a:t>&lt;</a:t>
            </a:r>
            <a:r>
              <a:rPr lang="en-US" sz="2053" dirty="0" err="1">
                <a:solidFill>
                  <a:srgbClr val="0C0C0C"/>
                </a:solidFill>
                <a:latin typeface="Arial"/>
              </a:rPr>
              <a:t>testResults</a:t>
            </a:r>
            <a:r>
              <a:rPr lang="en-US" sz="2053" dirty="0">
                <a:solidFill>
                  <a:srgbClr val="0C0C0C"/>
                </a:solidFill>
                <a:latin typeface="Arial"/>
              </a:rPr>
              <a:t>&gt; </a:t>
            </a:r>
            <a:r>
              <a:rPr lang="en-US" sz="2053" dirty="0" err="1">
                <a:solidFill>
                  <a:srgbClr val="0070C0"/>
                </a:solidFill>
                <a:latin typeface="Arial"/>
              </a:rPr>
              <a:t>udf_cosinesim_ss_alveo</a:t>
            </a:r>
            <a:r>
              <a:rPr lang="en-US" sz="2053" dirty="0">
                <a:solidFill>
                  <a:srgbClr val="0070C0"/>
                </a:solidFill>
                <a:latin typeface="Arial"/>
              </a:rPr>
              <a:t>(</a:t>
            </a:r>
            <a:r>
              <a:rPr lang="en-US" sz="2053" dirty="0" err="1">
                <a:solidFill>
                  <a:srgbClr val="0070C0"/>
                </a:solidFill>
                <a:latin typeface="Arial"/>
              </a:rPr>
              <a:t>ListAccum</a:t>
            </a:r>
            <a:r>
              <a:rPr lang="en-US" sz="2053" dirty="0">
                <a:solidFill>
                  <a:srgbClr val="0070C0"/>
                </a:solidFill>
                <a:latin typeface="Arial"/>
              </a:rPr>
              <a:t>&lt;int64_t&gt;&amp; </a:t>
            </a:r>
            <a:r>
              <a:rPr lang="en-US" sz="2053" dirty="0" err="1">
                <a:solidFill>
                  <a:srgbClr val="0070C0"/>
                </a:solidFill>
                <a:latin typeface="Arial"/>
              </a:rPr>
              <a:t>patient_vector</a:t>
            </a:r>
            <a:r>
              <a:rPr lang="en-US" sz="2053" dirty="0">
                <a:solidFill>
                  <a:srgbClr val="0070C0"/>
                </a:solidFill>
                <a:latin typeface="Arial"/>
              </a:rPr>
              <a:t>, uint64_t </a:t>
            </a:r>
            <a:r>
              <a:rPr lang="en-US" sz="2053" dirty="0" err="1">
                <a:solidFill>
                  <a:srgbClr val="0070C0"/>
                </a:solidFill>
                <a:latin typeface="Arial"/>
              </a:rPr>
              <a:t>topK</a:t>
            </a:r>
            <a:r>
              <a:rPr lang="en-US" sz="2053" dirty="0">
                <a:solidFill>
                  <a:srgbClr val="0070C0"/>
                </a:solidFill>
                <a:latin typeface="Arial"/>
              </a:rPr>
              <a:t>) </a:t>
            </a:r>
            <a:r>
              <a:rPr lang="en-US" sz="2053" dirty="0">
                <a:solidFill>
                  <a:srgbClr val="0C0C0C"/>
                </a:solidFill>
                <a:latin typeface="Arial"/>
              </a:rPr>
              <a:t>{ … }</a:t>
            </a:r>
          </a:p>
        </p:txBody>
      </p:sp>
      <p:cxnSp>
        <p:nvCxnSpPr>
          <p:cNvPr id="8" name="Straight Connector 7">
            <a:extLst>
              <a:ext uri="{FF2B5EF4-FFF2-40B4-BE49-F238E27FC236}">
                <a16:creationId xmlns:a16="http://schemas.microsoft.com/office/drawing/2014/main" id="{72B4A49D-8ACF-4182-80EB-D1613D7089F0}"/>
              </a:ext>
            </a:extLst>
          </p:cNvPr>
          <p:cNvCxnSpPr>
            <a:cxnSpLocks/>
          </p:cNvCxnSpPr>
          <p:nvPr/>
        </p:nvCxnSpPr>
        <p:spPr>
          <a:xfrm flipV="1">
            <a:off x="7264401" y="2006265"/>
            <a:ext cx="2123439" cy="1234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D76AD2-111D-444E-8196-92DA4CEBB786}"/>
              </a:ext>
            </a:extLst>
          </p:cNvPr>
          <p:cNvCxnSpPr>
            <a:cxnSpLocks/>
          </p:cNvCxnSpPr>
          <p:nvPr/>
        </p:nvCxnSpPr>
        <p:spPr>
          <a:xfrm>
            <a:off x="7264401" y="3911601"/>
            <a:ext cx="2123439" cy="408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8692C4-D14C-4201-A6CC-6B9FD837B7BC}"/>
              </a:ext>
            </a:extLst>
          </p:cNvPr>
          <p:cNvSpPr txBox="1"/>
          <p:nvPr/>
        </p:nvSpPr>
        <p:spPr>
          <a:xfrm>
            <a:off x="949960" y="7091489"/>
            <a:ext cx="11008360" cy="1987852"/>
          </a:xfrm>
          <a:prstGeom prst="rect">
            <a:avLst/>
          </a:prstGeom>
          <a:noFill/>
          <a:ln>
            <a:solidFill>
              <a:schemeClr val="tx1"/>
            </a:solidFill>
          </a:ln>
        </p:spPr>
        <p:txBody>
          <a:bodyPr wrap="square" rtlCol="0">
            <a:spAutoFit/>
          </a:bodyPr>
          <a:lstStyle/>
          <a:p>
            <a:pPr defTabSz="1340916">
              <a:defRPr/>
            </a:pPr>
            <a:r>
              <a:rPr lang="en-US" sz="2053" i="1" dirty="0" err="1">
                <a:solidFill>
                  <a:srgbClr val="FF0000"/>
                </a:solidFill>
                <a:latin typeface="Arial"/>
              </a:rPr>
              <a:t>similarity.gsql</a:t>
            </a:r>
            <a:r>
              <a:rPr lang="en-US" sz="2053" i="1" dirty="0">
                <a:solidFill>
                  <a:srgbClr val="FF0000"/>
                </a:solidFill>
                <a:latin typeface="Arial"/>
              </a:rPr>
              <a:t>:</a:t>
            </a:r>
          </a:p>
          <a:p>
            <a:pPr defTabSz="1340916">
              <a:defRPr/>
            </a:pPr>
            <a:endParaRPr lang="en-US" sz="2053" i="1" dirty="0">
              <a:solidFill>
                <a:srgbClr val="FF0000"/>
              </a:solidFill>
              <a:latin typeface="Arial"/>
            </a:endParaRPr>
          </a:p>
          <a:p>
            <a:pPr defTabSz="1340916">
              <a:defRPr/>
            </a:pPr>
            <a:r>
              <a:rPr lang="en-US" sz="2053" i="1" dirty="0" err="1">
                <a:solidFill>
                  <a:srgbClr val="0C0C0C"/>
                </a:solidFill>
                <a:latin typeface="Arial"/>
              </a:rPr>
              <a:t>open_alveo</a:t>
            </a:r>
            <a:r>
              <a:rPr lang="en-US" sz="2053" i="1" dirty="0">
                <a:solidFill>
                  <a:srgbClr val="0C0C0C"/>
                </a:solidFill>
                <a:latin typeface="Arial"/>
              </a:rPr>
              <a:t>() { …; </a:t>
            </a:r>
            <a:r>
              <a:rPr lang="en-US" sz="2053" dirty="0" err="1">
                <a:solidFill>
                  <a:srgbClr val="0070C0"/>
                </a:solidFill>
                <a:latin typeface="Arial"/>
              </a:rPr>
              <a:t>udf_open_alveo</a:t>
            </a:r>
            <a:r>
              <a:rPr lang="en-US" sz="2053" dirty="0">
                <a:solidFill>
                  <a:srgbClr val="0070C0"/>
                </a:solidFill>
                <a:latin typeface="Arial"/>
              </a:rPr>
              <a:t>(1); </a:t>
            </a:r>
            <a:r>
              <a:rPr lang="en-US" sz="2053" dirty="0">
                <a:solidFill>
                  <a:srgbClr val="0C0C0C"/>
                </a:solidFill>
                <a:latin typeface="Arial"/>
              </a:rPr>
              <a:t>…}</a:t>
            </a:r>
            <a:endParaRPr lang="en-US" sz="2053" i="1" dirty="0">
              <a:solidFill>
                <a:srgbClr val="0C0C0C"/>
              </a:solidFill>
              <a:latin typeface="Arial"/>
            </a:endParaRPr>
          </a:p>
          <a:p>
            <a:pPr defTabSz="1340916">
              <a:defRPr/>
            </a:pPr>
            <a:r>
              <a:rPr lang="en-US" sz="2053" i="1" dirty="0" err="1">
                <a:solidFill>
                  <a:srgbClr val="0C0C0C"/>
                </a:solidFill>
                <a:latin typeface="Arial"/>
              </a:rPr>
              <a:t>load_alveo</a:t>
            </a:r>
            <a:r>
              <a:rPr lang="en-US" sz="2053" i="1" dirty="0">
                <a:solidFill>
                  <a:srgbClr val="0C0C0C"/>
                </a:solidFill>
                <a:latin typeface="Arial"/>
              </a:rPr>
              <a:t>()  {…; </a:t>
            </a:r>
            <a:r>
              <a:rPr lang="fr-FR" sz="2053" dirty="0" err="1">
                <a:solidFill>
                  <a:srgbClr val="0070C0"/>
                </a:solidFill>
                <a:latin typeface="Arial"/>
              </a:rPr>
              <a:t>udf_write_device</a:t>
            </a:r>
            <a:r>
              <a:rPr lang="fr-FR" sz="2053" dirty="0">
                <a:solidFill>
                  <a:srgbClr val="0070C0"/>
                </a:solidFill>
                <a:latin typeface="Arial"/>
              </a:rPr>
              <a:t>(1); </a:t>
            </a:r>
            <a:r>
              <a:rPr lang="fr-FR" sz="2053" dirty="0">
                <a:solidFill>
                  <a:srgbClr val="0C0C0C"/>
                </a:solidFill>
                <a:latin typeface="Arial"/>
              </a:rPr>
              <a:t>…}</a:t>
            </a:r>
            <a:endParaRPr lang="en-US" sz="2053" i="1" dirty="0">
              <a:solidFill>
                <a:srgbClr val="0C0C0C"/>
              </a:solidFill>
              <a:latin typeface="Arial"/>
            </a:endParaRPr>
          </a:p>
          <a:p>
            <a:pPr defTabSz="1340916">
              <a:defRPr/>
            </a:pPr>
            <a:r>
              <a:rPr lang="en-US" sz="2053" i="1" dirty="0" err="1">
                <a:solidFill>
                  <a:srgbClr val="0C0C0C"/>
                </a:solidFill>
                <a:latin typeface="Arial"/>
              </a:rPr>
              <a:t>close_alveo</a:t>
            </a:r>
            <a:r>
              <a:rPr lang="en-US" sz="2053" i="1" dirty="0">
                <a:solidFill>
                  <a:srgbClr val="0C0C0C"/>
                </a:solidFill>
                <a:latin typeface="Arial"/>
              </a:rPr>
              <a:t>() { …;</a:t>
            </a:r>
            <a:r>
              <a:rPr lang="en-US" sz="2053" dirty="0">
                <a:solidFill>
                  <a:srgbClr val="0C0C0C"/>
                </a:solidFill>
                <a:latin typeface="Arial"/>
              </a:rPr>
              <a:t> </a:t>
            </a:r>
            <a:r>
              <a:rPr lang="en-US" sz="2053" dirty="0" err="1">
                <a:solidFill>
                  <a:srgbClr val="0070C0"/>
                </a:solidFill>
                <a:latin typeface="Arial"/>
              </a:rPr>
              <a:t>udf_close_alveo</a:t>
            </a:r>
            <a:r>
              <a:rPr lang="en-US" sz="2053" dirty="0">
                <a:solidFill>
                  <a:srgbClr val="0070C0"/>
                </a:solidFill>
                <a:latin typeface="Arial"/>
              </a:rPr>
              <a:t>(1); </a:t>
            </a:r>
            <a:r>
              <a:rPr lang="en-US" sz="2053" dirty="0">
                <a:solidFill>
                  <a:srgbClr val="0C0C0C"/>
                </a:solidFill>
                <a:latin typeface="Arial"/>
              </a:rPr>
              <a:t>…}</a:t>
            </a:r>
            <a:endParaRPr lang="en-US" sz="2053" i="1" dirty="0">
              <a:solidFill>
                <a:srgbClr val="0C0C0C"/>
              </a:solidFill>
              <a:latin typeface="Arial"/>
            </a:endParaRPr>
          </a:p>
          <a:p>
            <a:pPr defTabSz="1340916">
              <a:defRPr/>
            </a:pPr>
            <a:r>
              <a:rPr lang="en-US" sz="2053" i="1" dirty="0" err="1">
                <a:solidFill>
                  <a:srgbClr val="0C0C0C"/>
                </a:solidFill>
                <a:latin typeface="Arial"/>
              </a:rPr>
              <a:t>cosinesim_ss_alveo</a:t>
            </a:r>
            <a:r>
              <a:rPr lang="en-US" sz="2053" i="1" dirty="0">
                <a:solidFill>
                  <a:srgbClr val="0C0C0C"/>
                </a:solidFill>
                <a:latin typeface="Arial"/>
              </a:rPr>
              <a:t>(</a:t>
            </a:r>
            <a:r>
              <a:rPr lang="en-US" sz="2053" i="1" dirty="0" err="1">
                <a:solidFill>
                  <a:srgbClr val="0C0C0C"/>
                </a:solidFill>
                <a:latin typeface="Arial"/>
              </a:rPr>
              <a:t>newPatient</a:t>
            </a:r>
            <a:r>
              <a:rPr lang="en-US" sz="2053" i="1" dirty="0">
                <a:solidFill>
                  <a:srgbClr val="0C0C0C"/>
                </a:solidFill>
                <a:latin typeface="Arial"/>
              </a:rPr>
              <a:t>, </a:t>
            </a:r>
            <a:r>
              <a:rPr lang="en-US" sz="2053" i="1" dirty="0" err="1">
                <a:solidFill>
                  <a:srgbClr val="0C0C0C"/>
                </a:solidFill>
                <a:latin typeface="Arial"/>
              </a:rPr>
              <a:t>topK</a:t>
            </a:r>
            <a:r>
              <a:rPr lang="en-US" sz="2053" i="1" dirty="0">
                <a:solidFill>
                  <a:srgbClr val="0C0C0C"/>
                </a:solidFill>
                <a:latin typeface="Arial"/>
              </a:rPr>
              <a:t>) { …; </a:t>
            </a:r>
            <a:r>
              <a:rPr lang="en-US" sz="2053" dirty="0" err="1">
                <a:solidFill>
                  <a:srgbClr val="0070C0"/>
                </a:solidFill>
                <a:latin typeface="Arial"/>
              </a:rPr>
              <a:t>udf_cosinesim_ss_alveo</a:t>
            </a:r>
            <a:r>
              <a:rPr lang="en-US" sz="2053" dirty="0">
                <a:solidFill>
                  <a:srgbClr val="0070C0"/>
                </a:solidFill>
                <a:latin typeface="Arial"/>
              </a:rPr>
              <a:t>(</a:t>
            </a:r>
            <a:r>
              <a:rPr lang="en-US" sz="2053" i="1" dirty="0" err="1">
                <a:solidFill>
                  <a:srgbClr val="0070C0"/>
                </a:solidFill>
                <a:latin typeface="Arial"/>
              </a:rPr>
              <a:t>newPatient</a:t>
            </a:r>
            <a:r>
              <a:rPr lang="en-US" sz="2053" i="1" dirty="0">
                <a:solidFill>
                  <a:srgbClr val="0070C0"/>
                </a:solidFill>
                <a:latin typeface="Arial"/>
              </a:rPr>
              <a:t>, </a:t>
            </a:r>
            <a:r>
              <a:rPr lang="en-US" sz="2053" i="1" dirty="0" err="1">
                <a:solidFill>
                  <a:srgbClr val="0070C0"/>
                </a:solidFill>
                <a:latin typeface="Arial"/>
              </a:rPr>
              <a:t>topK</a:t>
            </a:r>
            <a:r>
              <a:rPr lang="en-US" sz="2053" i="1" dirty="0">
                <a:solidFill>
                  <a:srgbClr val="0070C0"/>
                </a:solidFill>
                <a:latin typeface="Arial"/>
              </a:rPr>
              <a:t>); </a:t>
            </a:r>
            <a:r>
              <a:rPr lang="en-US" sz="2053" i="1" dirty="0">
                <a:solidFill>
                  <a:srgbClr val="0C0C0C"/>
                </a:solidFill>
                <a:latin typeface="Arial"/>
              </a:rPr>
              <a:t>…}</a:t>
            </a:r>
          </a:p>
        </p:txBody>
      </p:sp>
      <p:cxnSp>
        <p:nvCxnSpPr>
          <p:cNvPr id="14" name="Straight Connector 13">
            <a:extLst>
              <a:ext uri="{FF2B5EF4-FFF2-40B4-BE49-F238E27FC236}">
                <a16:creationId xmlns:a16="http://schemas.microsoft.com/office/drawing/2014/main" id="{D85D7691-070A-438B-B08A-C3EBD393863D}"/>
              </a:ext>
            </a:extLst>
          </p:cNvPr>
          <p:cNvCxnSpPr>
            <a:cxnSpLocks/>
          </p:cNvCxnSpPr>
          <p:nvPr/>
        </p:nvCxnSpPr>
        <p:spPr>
          <a:xfrm flipH="1">
            <a:off x="949960" y="3129280"/>
            <a:ext cx="1620520" cy="391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9DB177-7767-464D-8CEA-43877AA675E3}"/>
              </a:ext>
            </a:extLst>
          </p:cNvPr>
          <p:cNvCxnSpPr>
            <a:cxnSpLocks/>
          </p:cNvCxnSpPr>
          <p:nvPr/>
        </p:nvCxnSpPr>
        <p:spPr>
          <a:xfrm>
            <a:off x="4135121" y="3129280"/>
            <a:ext cx="4414521" cy="391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94C747-D2E4-40F9-8C4D-106BEDA1D923}"/>
              </a:ext>
            </a:extLst>
          </p:cNvPr>
          <p:cNvSpPr txBox="1"/>
          <p:nvPr/>
        </p:nvSpPr>
        <p:spPr>
          <a:xfrm>
            <a:off x="9899196" y="4958659"/>
            <a:ext cx="6482080" cy="408253"/>
          </a:xfrm>
          <a:prstGeom prst="rect">
            <a:avLst/>
          </a:prstGeom>
          <a:noFill/>
          <a:ln>
            <a:solidFill>
              <a:schemeClr val="tx1"/>
            </a:solidFill>
          </a:ln>
        </p:spPr>
        <p:txBody>
          <a:bodyPr wrap="square" rtlCol="0">
            <a:spAutoFit/>
          </a:bodyPr>
          <a:lstStyle/>
          <a:p>
            <a:pPr defTabSz="1340916">
              <a:defRPr/>
            </a:pPr>
            <a:r>
              <a:rPr lang="en-US" sz="2053" dirty="0">
                <a:solidFill>
                  <a:srgbClr val="00B050"/>
                </a:solidFill>
                <a:latin typeface="Arial"/>
              </a:rPr>
              <a:t>libxilinxsimilarity.so </a:t>
            </a:r>
            <a:r>
              <a:rPr lang="en-US" sz="2053" dirty="0">
                <a:solidFill>
                  <a:srgbClr val="0C0C0C"/>
                </a:solidFill>
                <a:latin typeface="Arial"/>
              </a:rPr>
              <a:t>(code to manage client requests)</a:t>
            </a:r>
          </a:p>
        </p:txBody>
      </p:sp>
      <p:sp>
        <p:nvSpPr>
          <p:cNvPr id="23" name="TextBox 22">
            <a:extLst>
              <a:ext uri="{FF2B5EF4-FFF2-40B4-BE49-F238E27FC236}">
                <a16:creationId xmlns:a16="http://schemas.microsoft.com/office/drawing/2014/main" id="{861EAE4E-33F5-414B-88FE-1A85B780DB5D}"/>
              </a:ext>
            </a:extLst>
          </p:cNvPr>
          <p:cNvSpPr txBox="1"/>
          <p:nvPr/>
        </p:nvSpPr>
        <p:spPr>
          <a:xfrm>
            <a:off x="9899196" y="5974795"/>
            <a:ext cx="6482080" cy="408253"/>
          </a:xfrm>
          <a:prstGeom prst="rect">
            <a:avLst/>
          </a:prstGeom>
          <a:noFill/>
          <a:ln>
            <a:solidFill>
              <a:schemeClr val="tx1"/>
            </a:solidFill>
          </a:ln>
        </p:spPr>
        <p:txBody>
          <a:bodyPr wrap="square" rtlCol="0">
            <a:spAutoFit/>
          </a:bodyPr>
          <a:lstStyle/>
          <a:p>
            <a:pPr defTabSz="1340916">
              <a:defRPr/>
            </a:pPr>
            <a:r>
              <a:rPr lang="en-US" sz="2053" dirty="0">
                <a:solidFill>
                  <a:srgbClr val="0C0C0C"/>
                </a:solidFill>
                <a:latin typeface="Arial"/>
              </a:rPr>
              <a:t>Xilinx Runtime (PCIE driver and card management) </a:t>
            </a:r>
          </a:p>
        </p:txBody>
      </p:sp>
      <p:pic>
        <p:nvPicPr>
          <p:cNvPr id="24" name="Picture 23">
            <a:extLst>
              <a:ext uri="{FF2B5EF4-FFF2-40B4-BE49-F238E27FC236}">
                <a16:creationId xmlns:a16="http://schemas.microsoft.com/office/drawing/2014/main" id="{D3480EBD-7C2B-487C-B29C-5A32F942FD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2006821" y="6932688"/>
            <a:ext cx="3654028" cy="2013276"/>
          </a:xfrm>
          <a:prstGeom prst="rect">
            <a:avLst/>
          </a:prstGeom>
        </p:spPr>
      </p:pic>
      <p:cxnSp>
        <p:nvCxnSpPr>
          <p:cNvPr id="26" name="Straight Arrow Connector 25">
            <a:extLst>
              <a:ext uri="{FF2B5EF4-FFF2-40B4-BE49-F238E27FC236}">
                <a16:creationId xmlns:a16="http://schemas.microsoft.com/office/drawing/2014/main" id="{70FDF349-CDC5-4456-8618-2CAB348AC874}"/>
              </a:ext>
            </a:extLst>
          </p:cNvPr>
          <p:cNvCxnSpPr>
            <a:stCxn id="6" idx="2"/>
          </p:cNvCxnSpPr>
          <p:nvPr/>
        </p:nvCxnSpPr>
        <p:spPr>
          <a:xfrm flipH="1">
            <a:off x="13299441" y="4276989"/>
            <a:ext cx="1" cy="681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09ED13-394C-42C6-9E61-EB6902602AD3}"/>
              </a:ext>
            </a:extLst>
          </p:cNvPr>
          <p:cNvCxnSpPr>
            <a:stCxn id="22" idx="2"/>
            <a:endCxn id="23" idx="0"/>
          </p:cNvCxnSpPr>
          <p:nvPr/>
        </p:nvCxnSpPr>
        <p:spPr>
          <a:xfrm>
            <a:off x="13140236" y="5366912"/>
            <a:ext cx="0" cy="6078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0A4FC4-F406-4518-BD1F-BA61CD592092}"/>
              </a:ext>
            </a:extLst>
          </p:cNvPr>
          <p:cNvCxnSpPr>
            <a:stCxn id="23" idx="2"/>
          </p:cNvCxnSpPr>
          <p:nvPr/>
        </p:nvCxnSpPr>
        <p:spPr>
          <a:xfrm>
            <a:off x="13140236" y="6383048"/>
            <a:ext cx="0" cy="11048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155406-A9D7-4965-A8C2-D03E60C03E7F}"/>
              </a:ext>
            </a:extLst>
          </p:cNvPr>
          <p:cNvSpPr txBox="1"/>
          <p:nvPr/>
        </p:nvSpPr>
        <p:spPr>
          <a:xfrm>
            <a:off x="12517121" y="8058177"/>
            <a:ext cx="3296921" cy="498598"/>
          </a:xfrm>
          <a:prstGeom prst="rect">
            <a:avLst/>
          </a:prstGeom>
          <a:noFill/>
        </p:spPr>
        <p:txBody>
          <a:bodyPr wrap="square" rtlCol="0">
            <a:spAutoFit/>
          </a:bodyPr>
          <a:lstStyle/>
          <a:p>
            <a:pPr defTabSz="1340916">
              <a:defRPr/>
            </a:pPr>
            <a:r>
              <a:rPr lang="en-US" sz="2640" dirty="0" err="1">
                <a:solidFill>
                  <a:srgbClr val="1E640E">
                    <a:lumMod val="20000"/>
                    <a:lumOff val="80000"/>
                  </a:srgbClr>
                </a:solidFill>
                <a:latin typeface="Arial"/>
              </a:rPr>
              <a:t>similarity.xclbin</a:t>
            </a:r>
            <a:endParaRPr lang="en-US" sz="2640" dirty="0">
              <a:solidFill>
                <a:srgbClr val="1E640E">
                  <a:lumMod val="20000"/>
                  <a:lumOff val="80000"/>
                </a:srgbClr>
              </a:solidFill>
              <a:latin typeface="Arial"/>
            </a:endParaRPr>
          </a:p>
        </p:txBody>
      </p:sp>
    </p:spTree>
    <p:extLst>
      <p:ext uri="{BB962C8B-B14F-4D97-AF65-F5344CB8AC3E}">
        <p14:creationId xmlns:p14="http://schemas.microsoft.com/office/powerpoint/2010/main" val="341415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42767" y="558800"/>
            <a:ext cx="16256514" cy="1005840"/>
          </a:xfrm>
        </p:spPr>
        <p:txBody>
          <a:bodyPr/>
          <a:lstStyle/>
          <a:p>
            <a:r>
              <a:rPr lang="en-US" dirty="0">
                <a:solidFill>
                  <a:schemeClr val="accent1"/>
                </a:solidFill>
              </a:rPr>
              <a:t>Time (milli-seconds) to get top 100 similar patients</a:t>
            </a:r>
          </a:p>
        </p:txBody>
      </p:sp>
      <p:graphicFrame>
        <p:nvGraphicFramePr>
          <p:cNvPr id="13" name="Chart 12">
            <a:extLst>
              <a:ext uri="{FF2B5EF4-FFF2-40B4-BE49-F238E27FC236}">
                <a16:creationId xmlns:a16="http://schemas.microsoft.com/office/drawing/2014/main" id="{053F04E1-AF6A-423B-A36D-48569515895F}"/>
              </a:ext>
            </a:extLst>
          </p:cNvPr>
          <p:cNvGraphicFramePr/>
          <p:nvPr/>
        </p:nvGraphicFramePr>
        <p:xfrm>
          <a:off x="447040" y="3054810"/>
          <a:ext cx="7823200" cy="536448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62A99E01-A234-4643-83CE-454EFA800BCC}"/>
              </a:ext>
            </a:extLst>
          </p:cNvPr>
          <p:cNvSpPr txBox="1"/>
          <p:nvPr/>
        </p:nvSpPr>
        <p:spPr>
          <a:xfrm>
            <a:off x="2235200" y="2149160"/>
            <a:ext cx="5252720" cy="498598"/>
          </a:xfrm>
          <a:prstGeom prst="rect">
            <a:avLst/>
          </a:prstGeom>
          <a:noFill/>
        </p:spPr>
        <p:txBody>
          <a:bodyPr wrap="square" rtlCol="0">
            <a:spAutoFit/>
          </a:bodyPr>
          <a:lstStyle/>
          <a:p>
            <a:pPr defTabSz="1340882">
              <a:defRPr/>
            </a:pPr>
            <a:r>
              <a:rPr lang="en-US" sz="2640" dirty="0">
                <a:solidFill>
                  <a:srgbClr val="0C0C0C"/>
                </a:solidFill>
                <a:latin typeface="Arial"/>
                <a:cs typeface="Arial"/>
                <a:sym typeface="Arial"/>
              </a:rPr>
              <a:t>40x faster than CPU</a:t>
            </a:r>
          </a:p>
        </p:txBody>
      </p:sp>
      <p:sp>
        <p:nvSpPr>
          <p:cNvPr id="7" name="TextBox 6">
            <a:extLst>
              <a:ext uri="{FF2B5EF4-FFF2-40B4-BE49-F238E27FC236}">
                <a16:creationId xmlns:a16="http://schemas.microsoft.com/office/drawing/2014/main" id="{7239D7A1-0B58-4A40-801D-F4852AA2DD2F}"/>
              </a:ext>
            </a:extLst>
          </p:cNvPr>
          <p:cNvSpPr txBox="1"/>
          <p:nvPr/>
        </p:nvSpPr>
        <p:spPr>
          <a:xfrm>
            <a:off x="2607847" y="8612095"/>
            <a:ext cx="3501592" cy="498598"/>
          </a:xfrm>
          <a:prstGeom prst="rect">
            <a:avLst/>
          </a:prstGeom>
          <a:noFill/>
        </p:spPr>
        <p:txBody>
          <a:bodyPr wrap="square" rtlCol="0">
            <a:spAutoFit/>
          </a:bodyPr>
          <a:lstStyle/>
          <a:p>
            <a:pPr defTabSz="1340882">
              <a:defRPr/>
            </a:pPr>
            <a:r>
              <a:rPr lang="en-US" sz="2640" dirty="0">
                <a:solidFill>
                  <a:srgbClr val="0C0C0C"/>
                </a:solidFill>
                <a:latin typeface="Arial"/>
                <a:cs typeface="Arial"/>
                <a:sym typeface="Arial"/>
              </a:rPr>
              <a:t>Using one Alveo U50</a:t>
            </a:r>
          </a:p>
        </p:txBody>
      </p:sp>
      <p:graphicFrame>
        <p:nvGraphicFramePr>
          <p:cNvPr id="8" name="Chart 7">
            <a:extLst>
              <a:ext uri="{FF2B5EF4-FFF2-40B4-BE49-F238E27FC236}">
                <a16:creationId xmlns:a16="http://schemas.microsoft.com/office/drawing/2014/main" id="{238534F0-12BC-4BA4-923B-56BA5AF7B770}"/>
              </a:ext>
            </a:extLst>
          </p:cNvPr>
          <p:cNvGraphicFramePr/>
          <p:nvPr/>
        </p:nvGraphicFramePr>
        <p:xfrm>
          <a:off x="8971024" y="3054808"/>
          <a:ext cx="8382000" cy="545397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30BD0950-E4CE-4A14-98BA-E2BE332E95D1}"/>
              </a:ext>
            </a:extLst>
          </p:cNvPr>
          <p:cNvSpPr txBox="1"/>
          <p:nvPr/>
        </p:nvSpPr>
        <p:spPr>
          <a:xfrm>
            <a:off x="11510131" y="8612095"/>
            <a:ext cx="3501592" cy="498598"/>
          </a:xfrm>
          <a:prstGeom prst="rect">
            <a:avLst/>
          </a:prstGeom>
          <a:noFill/>
        </p:spPr>
        <p:txBody>
          <a:bodyPr wrap="square" rtlCol="0">
            <a:spAutoFit/>
          </a:bodyPr>
          <a:lstStyle/>
          <a:p>
            <a:pPr defTabSz="1340882">
              <a:defRPr/>
            </a:pPr>
            <a:r>
              <a:rPr lang="en-US" sz="2640" dirty="0">
                <a:solidFill>
                  <a:srgbClr val="0C0C0C"/>
                </a:solidFill>
                <a:latin typeface="Arial"/>
                <a:cs typeface="Arial"/>
                <a:sym typeface="Arial"/>
              </a:rPr>
              <a:t>Using 5 Alveo U50’s</a:t>
            </a:r>
          </a:p>
        </p:txBody>
      </p:sp>
      <p:sp>
        <p:nvSpPr>
          <p:cNvPr id="10" name="TextBox 9">
            <a:extLst>
              <a:ext uri="{FF2B5EF4-FFF2-40B4-BE49-F238E27FC236}">
                <a16:creationId xmlns:a16="http://schemas.microsoft.com/office/drawing/2014/main" id="{407D0639-C7EE-44BD-BF97-3AF72F2C68B7}"/>
              </a:ext>
            </a:extLst>
          </p:cNvPr>
          <p:cNvSpPr txBox="1"/>
          <p:nvPr/>
        </p:nvSpPr>
        <p:spPr>
          <a:xfrm>
            <a:off x="10952480" y="2149160"/>
            <a:ext cx="5252720" cy="498598"/>
          </a:xfrm>
          <a:prstGeom prst="rect">
            <a:avLst/>
          </a:prstGeom>
          <a:noFill/>
        </p:spPr>
        <p:txBody>
          <a:bodyPr wrap="square" rtlCol="0">
            <a:spAutoFit/>
          </a:bodyPr>
          <a:lstStyle/>
          <a:p>
            <a:pPr defTabSz="1340882">
              <a:defRPr/>
            </a:pPr>
            <a:r>
              <a:rPr lang="en-US" sz="2640" dirty="0">
                <a:solidFill>
                  <a:srgbClr val="0C0C0C"/>
                </a:solidFill>
                <a:latin typeface="Arial"/>
                <a:cs typeface="Arial"/>
                <a:sym typeface="Arial"/>
              </a:rPr>
              <a:t>400x</a:t>
            </a:r>
            <a:r>
              <a:rPr lang="en-US" sz="2640" dirty="0">
                <a:solidFill>
                  <a:srgbClr val="FF0000"/>
                </a:solidFill>
                <a:latin typeface="Arial"/>
                <a:cs typeface="Arial"/>
                <a:sym typeface="Arial"/>
              </a:rPr>
              <a:t> </a:t>
            </a:r>
            <a:r>
              <a:rPr lang="en-US" sz="2640" dirty="0">
                <a:solidFill>
                  <a:srgbClr val="0C0C0C"/>
                </a:solidFill>
                <a:latin typeface="Arial"/>
                <a:cs typeface="Arial"/>
                <a:sym typeface="Arial"/>
              </a:rPr>
              <a:t>faster than CPU</a:t>
            </a:r>
          </a:p>
        </p:txBody>
      </p:sp>
    </p:spTree>
    <p:extLst>
      <p:ext uri="{BB962C8B-B14F-4D97-AF65-F5344CB8AC3E}">
        <p14:creationId xmlns:p14="http://schemas.microsoft.com/office/powerpoint/2010/main" val="37260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3AEB-05E3-48AF-B0B4-60A591B67481}"/>
              </a:ext>
            </a:extLst>
          </p:cNvPr>
          <p:cNvSpPr>
            <a:spLocks noGrp="1"/>
          </p:cNvSpPr>
          <p:nvPr>
            <p:ph type="title"/>
          </p:nvPr>
        </p:nvSpPr>
        <p:spPr/>
        <p:txBody>
          <a:bodyPr/>
          <a:lstStyle/>
          <a:p>
            <a:r>
              <a:rPr lang="en-US" dirty="0">
                <a:solidFill>
                  <a:schemeClr val="accent1"/>
                </a:solidFill>
              </a:rPr>
              <a:t>Scaling with number of patients</a:t>
            </a:r>
          </a:p>
        </p:txBody>
      </p:sp>
      <p:graphicFrame>
        <p:nvGraphicFramePr>
          <p:cNvPr id="4" name="Chart 3">
            <a:extLst>
              <a:ext uri="{FF2B5EF4-FFF2-40B4-BE49-F238E27FC236}">
                <a16:creationId xmlns:a16="http://schemas.microsoft.com/office/drawing/2014/main" id="{DD36C705-7B2B-40A0-98E3-B856B216074F}"/>
              </a:ext>
            </a:extLst>
          </p:cNvPr>
          <p:cNvGraphicFramePr>
            <a:graphicFrameLocks/>
          </p:cNvGraphicFramePr>
          <p:nvPr/>
        </p:nvGraphicFramePr>
        <p:xfrm>
          <a:off x="989008" y="1802216"/>
          <a:ext cx="15903587" cy="75312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869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F16-8005-494F-955D-EEBD5ACBBB35}"/>
              </a:ext>
            </a:extLst>
          </p:cNvPr>
          <p:cNvSpPr>
            <a:spLocks noGrp="1"/>
          </p:cNvSpPr>
          <p:nvPr>
            <p:ph type="title"/>
          </p:nvPr>
        </p:nvSpPr>
        <p:spPr/>
        <p:txBody>
          <a:bodyPr/>
          <a:lstStyle/>
          <a:p>
            <a:r>
              <a:rPr lang="en-US" dirty="0"/>
              <a:t>Three General REST Services to Support Similarity</a:t>
            </a:r>
          </a:p>
        </p:txBody>
      </p:sp>
      <p:sp>
        <p:nvSpPr>
          <p:cNvPr id="3" name="Slide Number Placeholder 2">
            <a:extLst>
              <a:ext uri="{FF2B5EF4-FFF2-40B4-BE49-F238E27FC236}">
                <a16:creationId xmlns:a16="http://schemas.microsoft.com/office/drawing/2014/main" id="{6DB6814A-3ED5-6943-9F7E-2FC64B80D521}"/>
              </a:ext>
            </a:extLst>
          </p:cNvPr>
          <p:cNvSpPr>
            <a:spLocks noGrp="1"/>
          </p:cNvSpPr>
          <p:nvPr>
            <p:ph type="sldNum" sz="quarter" idx="12"/>
          </p:nvPr>
        </p:nvSpPr>
        <p:spPr/>
        <p:txBody>
          <a:bodyPr/>
          <a:lstStyle/>
          <a:p>
            <a:fld id="{3310D8EA-3107-4873-B9AB-DD7D3E79053A}" type="slidenum">
              <a:rPr lang="en-US" smtClean="0"/>
              <a:t>37</a:t>
            </a:fld>
            <a:endParaRPr lang="en-US"/>
          </a:p>
        </p:txBody>
      </p:sp>
      <p:sp>
        <p:nvSpPr>
          <p:cNvPr id="8" name="Content Placeholder 7">
            <a:extLst>
              <a:ext uri="{FF2B5EF4-FFF2-40B4-BE49-F238E27FC236}">
                <a16:creationId xmlns:a16="http://schemas.microsoft.com/office/drawing/2014/main" id="{2DEB207F-B693-524F-B631-5ED5352F23C9}"/>
              </a:ext>
            </a:extLst>
          </p:cNvPr>
          <p:cNvSpPr>
            <a:spLocks noGrp="1"/>
          </p:cNvSpPr>
          <p:nvPr>
            <p:ph idx="4294967295"/>
          </p:nvPr>
        </p:nvSpPr>
        <p:spPr>
          <a:xfrm>
            <a:off x="1746252" y="6671187"/>
            <a:ext cx="14710410" cy="2253827"/>
          </a:xfrm>
        </p:spPr>
        <p:txBody>
          <a:bodyPr/>
          <a:lstStyle/>
          <a:p>
            <a:r>
              <a:rPr lang="en-US" b="1" dirty="0"/>
              <a:t>Bulk Upload Data: </a:t>
            </a:r>
            <a:r>
              <a:rPr lang="en-US" dirty="0"/>
              <a:t>input - millions of vectors; output – success/failure code</a:t>
            </a:r>
          </a:p>
          <a:p>
            <a:r>
              <a:rPr lang="en-US" b="1" dirty="0"/>
              <a:t>Update Vector:  </a:t>
            </a:r>
            <a:r>
              <a:rPr lang="en-US" dirty="0"/>
              <a:t>input - vertex ID, 198 integers; output – success/failure code</a:t>
            </a:r>
          </a:p>
          <a:p>
            <a:r>
              <a:rPr lang="en-US" b="1" dirty="0"/>
              <a:t>Find Similar:</a:t>
            </a:r>
            <a:r>
              <a:rPr lang="en-US" dirty="0"/>
              <a:t> input - vertex ID, 198 integers; output – 100 vertex IDs (64 bits)</a:t>
            </a:r>
            <a:endParaRPr lang="en-US" b="1" dirty="0"/>
          </a:p>
        </p:txBody>
      </p:sp>
      <p:sp>
        <p:nvSpPr>
          <p:cNvPr id="5" name="Cube 4">
            <a:extLst>
              <a:ext uri="{FF2B5EF4-FFF2-40B4-BE49-F238E27FC236}">
                <a16:creationId xmlns:a16="http://schemas.microsoft.com/office/drawing/2014/main" id="{24884B7C-5641-4046-B78A-FB0EDD7ECA76}"/>
              </a:ext>
            </a:extLst>
          </p:cNvPr>
          <p:cNvSpPr/>
          <p:nvPr/>
        </p:nvSpPr>
        <p:spPr>
          <a:xfrm>
            <a:off x="5608659" y="2831966"/>
            <a:ext cx="5484384" cy="2312157"/>
          </a:xfrm>
          <a:prstGeom prst="cube">
            <a:avLst>
              <a:gd name="adj" fmla="val 17166"/>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3599" b="1" dirty="0">
                <a:solidFill>
                  <a:srgbClr val="000000"/>
                </a:solidFill>
              </a:rPr>
              <a:t>Similarity Server</a:t>
            </a:r>
          </a:p>
        </p:txBody>
      </p:sp>
      <p:sp>
        <p:nvSpPr>
          <p:cNvPr id="6" name="Right Arrow 5">
            <a:extLst>
              <a:ext uri="{FF2B5EF4-FFF2-40B4-BE49-F238E27FC236}">
                <a16:creationId xmlns:a16="http://schemas.microsoft.com/office/drawing/2014/main" id="{8E3D2D53-C9E2-6141-8F7A-EF104DE8DBC0}"/>
              </a:ext>
            </a:extLst>
          </p:cNvPr>
          <p:cNvSpPr/>
          <p:nvPr/>
        </p:nvSpPr>
        <p:spPr>
          <a:xfrm>
            <a:off x="2937647" y="3439239"/>
            <a:ext cx="2671011" cy="1130969"/>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400" dirty="0"/>
              <a:t>REST GET</a:t>
            </a:r>
          </a:p>
        </p:txBody>
      </p:sp>
      <p:sp>
        <p:nvSpPr>
          <p:cNvPr id="7" name="Right Arrow 6">
            <a:extLst>
              <a:ext uri="{FF2B5EF4-FFF2-40B4-BE49-F238E27FC236}">
                <a16:creationId xmlns:a16="http://schemas.microsoft.com/office/drawing/2014/main" id="{673CF823-1570-1B41-A35F-0BEBC3A8E9AC}"/>
              </a:ext>
            </a:extLst>
          </p:cNvPr>
          <p:cNvSpPr/>
          <p:nvPr/>
        </p:nvSpPr>
        <p:spPr>
          <a:xfrm>
            <a:off x="10929756" y="3135602"/>
            <a:ext cx="3368916" cy="170488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400" dirty="0"/>
              <a:t>Results (csv, JSON)</a:t>
            </a:r>
          </a:p>
        </p:txBody>
      </p:sp>
    </p:spTree>
    <p:extLst>
      <p:ext uri="{BB962C8B-B14F-4D97-AF65-F5344CB8AC3E}">
        <p14:creationId xmlns:p14="http://schemas.microsoft.com/office/powerpoint/2010/main" val="2206108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A50474-F429-E846-AB8A-5A3C4E8A42D3}"/>
              </a:ext>
            </a:extLst>
          </p:cNvPr>
          <p:cNvSpPr>
            <a:spLocks noGrp="1"/>
          </p:cNvSpPr>
          <p:nvPr>
            <p:ph type="title"/>
          </p:nvPr>
        </p:nvSpPr>
        <p:spPr/>
        <p:txBody>
          <a:bodyPr/>
          <a:lstStyle/>
          <a:p>
            <a:r>
              <a:rPr lang="en-US" dirty="0"/>
              <a:t>Brain Metaphors and Analogies</a:t>
            </a:r>
          </a:p>
        </p:txBody>
      </p:sp>
      <p:sp>
        <p:nvSpPr>
          <p:cNvPr id="9" name="Content Placeholder 8">
            <a:extLst>
              <a:ext uri="{FF2B5EF4-FFF2-40B4-BE49-F238E27FC236}">
                <a16:creationId xmlns:a16="http://schemas.microsoft.com/office/drawing/2014/main" id="{9FEC05ED-4D45-2740-B686-66AA3B0F7304}"/>
              </a:ext>
            </a:extLst>
          </p:cNvPr>
          <p:cNvSpPr>
            <a:spLocks noGrp="1"/>
          </p:cNvSpPr>
          <p:nvPr>
            <p:ph idx="1"/>
          </p:nvPr>
        </p:nvSpPr>
        <p:spPr>
          <a:xfrm>
            <a:off x="8028336" y="2230427"/>
            <a:ext cx="9289143" cy="6628674"/>
          </a:xfrm>
        </p:spPr>
        <p:txBody>
          <a:bodyPr/>
          <a:lstStyle/>
          <a:p>
            <a:r>
              <a:rPr lang="en-US" dirty="0"/>
              <a:t>Use cautiously</a:t>
            </a:r>
          </a:p>
          <a:p>
            <a:r>
              <a:rPr lang="en-US" dirty="0"/>
              <a:t>The brain has 82B neurons</a:t>
            </a:r>
          </a:p>
          <a:p>
            <a:r>
              <a:rPr lang="en-US" dirty="0"/>
              <a:t>Each neuron has 10,000 connections (axons)</a:t>
            </a:r>
          </a:p>
          <a:p>
            <a:r>
              <a:rPr lang="en-US" dirty="0"/>
              <a:t>Most axons are on “standby” for future learning</a:t>
            </a:r>
          </a:p>
          <a:p>
            <a:r>
              <a:rPr lang="en-US" dirty="0"/>
              <a:t>Enterprise graphs have billions of vertices but typically have a </a:t>
            </a:r>
            <a:r>
              <a:rPr lang="en-US" b="1" dirty="0"/>
              <a:t>degree</a:t>
            </a:r>
            <a:r>
              <a:rPr lang="en-US" dirty="0"/>
              <a:t> of 5-6</a:t>
            </a:r>
          </a:p>
          <a:p>
            <a:pPr marL="0" indent="0">
              <a:buNone/>
            </a:pPr>
            <a:r>
              <a:rPr lang="en-US" b="1" dirty="0"/>
              <a:t>Analogies</a:t>
            </a:r>
          </a:p>
          <a:p>
            <a:pPr lvl="1"/>
            <a:r>
              <a:rPr lang="en-US" dirty="0"/>
              <a:t>A plane is like a bird</a:t>
            </a:r>
          </a:p>
          <a:p>
            <a:pPr lvl="1"/>
            <a:r>
              <a:rPr lang="en-US" dirty="0"/>
              <a:t>A submarine is like a fish</a:t>
            </a:r>
          </a:p>
          <a:p>
            <a:pPr lvl="1"/>
            <a:r>
              <a:rPr lang="en-US" dirty="0"/>
              <a:t>A graph is like a brain</a:t>
            </a:r>
          </a:p>
        </p:txBody>
      </p:sp>
      <p:sp>
        <p:nvSpPr>
          <p:cNvPr id="5" name="Slide Number Placeholder 4">
            <a:extLst>
              <a:ext uri="{FF2B5EF4-FFF2-40B4-BE49-F238E27FC236}">
                <a16:creationId xmlns:a16="http://schemas.microsoft.com/office/drawing/2014/main" id="{07698FD2-673B-BD49-9D8F-8B65637A90B8}"/>
              </a:ext>
            </a:extLst>
          </p:cNvPr>
          <p:cNvSpPr>
            <a:spLocks noGrp="1"/>
          </p:cNvSpPr>
          <p:nvPr>
            <p:ph type="sldNum" sz="quarter" idx="12"/>
          </p:nvPr>
        </p:nvSpPr>
        <p:spPr/>
        <p:txBody>
          <a:bodyPr/>
          <a:lstStyle/>
          <a:p>
            <a:fld id="{3310D8EA-3107-4873-B9AB-DD7D3E79053A}" type="slidenum">
              <a:rPr lang="en-US" smtClean="0"/>
              <a:t>38</a:t>
            </a:fld>
            <a:endParaRPr lang="en-US"/>
          </a:p>
        </p:txBody>
      </p:sp>
      <p:pic>
        <p:nvPicPr>
          <p:cNvPr id="3074" name="Picture 2" descr="When the brain's wiring breaks">
            <a:extLst>
              <a:ext uri="{FF2B5EF4-FFF2-40B4-BE49-F238E27FC236}">
                <a16:creationId xmlns:a16="http://schemas.microsoft.com/office/drawing/2014/main" id="{0218667D-EE79-FE41-BE73-C857802DEE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34886" y="6076224"/>
            <a:ext cx="5897966" cy="26098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8C0AADC-6272-064B-863D-297A54841004}"/>
              </a:ext>
            </a:extLst>
          </p:cNvPr>
          <p:cNvGrpSpPr/>
          <p:nvPr/>
        </p:nvGrpSpPr>
        <p:grpSpPr>
          <a:xfrm>
            <a:off x="2568417" y="2230427"/>
            <a:ext cx="4273253" cy="4299149"/>
            <a:chOff x="2797018" y="146961"/>
            <a:chExt cx="6799230" cy="6340217"/>
          </a:xfrm>
        </p:grpSpPr>
        <p:sp>
          <p:nvSpPr>
            <p:cNvPr id="12" name="Oval 11">
              <a:extLst>
                <a:ext uri="{FF2B5EF4-FFF2-40B4-BE49-F238E27FC236}">
                  <a16:creationId xmlns:a16="http://schemas.microsoft.com/office/drawing/2014/main" id="{C8CC5CDF-148C-4A42-8BE5-2DCF7646AD51}"/>
                </a:ext>
              </a:extLst>
            </p:cNvPr>
            <p:cNvSpPr/>
            <p:nvPr/>
          </p:nvSpPr>
          <p:spPr>
            <a:xfrm>
              <a:off x="7404527" y="2482851"/>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137D2C8-E368-C344-B4F4-9E80DCD8F4F5}"/>
                </a:ext>
              </a:extLst>
            </p:cNvPr>
            <p:cNvSpPr/>
            <p:nvPr/>
          </p:nvSpPr>
          <p:spPr>
            <a:xfrm>
              <a:off x="5540588" y="2225677"/>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1BE7FF-DCCF-8E4C-BA02-21ADD1D3C528}"/>
                </a:ext>
              </a:extLst>
            </p:cNvPr>
            <p:cNvSpPr/>
            <p:nvPr/>
          </p:nvSpPr>
          <p:spPr>
            <a:xfrm>
              <a:off x="6457950" y="2413000"/>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840F0E3-E30A-5248-8563-B4524BCFA61B}"/>
                </a:ext>
              </a:extLst>
            </p:cNvPr>
            <p:cNvSpPr/>
            <p:nvPr/>
          </p:nvSpPr>
          <p:spPr>
            <a:xfrm>
              <a:off x="6173789" y="2462213"/>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C18C769-45A5-344B-AE8E-2F4E0274D0BF}"/>
                </a:ext>
              </a:extLst>
            </p:cNvPr>
            <p:cNvSpPr/>
            <p:nvPr/>
          </p:nvSpPr>
          <p:spPr>
            <a:xfrm>
              <a:off x="4409281" y="2468561"/>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E5CCBF4-8A66-EC4C-A4B8-631BB0372CAF}"/>
                </a:ext>
              </a:extLst>
            </p:cNvPr>
            <p:cNvSpPr/>
            <p:nvPr/>
          </p:nvSpPr>
          <p:spPr>
            <a:xfrm>
              <a:off x="5012533" y="1808161"/>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4D28D1-7B42-BE47-AC9B-448C6F7301A9}"/>
                </a:ext>
              </a:extLst>
            </p:cNvPr>
            <p:cNvSpPr/>
            <p:nvPr/>
          </p:nvSpPr>
          <p:spPr>
            <a:xfrm>
              <a:off x="6700838" y="2947989"/>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7BA67E1-4B7B-8C48-A676-D299400F5156}"/>
                </a:ext>
              </a:extLst>
            </p:cNvPr>
            <p:cNvSpPr/>
            <p:nvPr/>
          </p:nvSpPr>
          <p:spPr>
            <a:xfrm>
              <a:off x="7009190" y="3118519"/>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34D8E81-26E2-3A4D-A8A2-F4214C9E291E}"/>
                </a:ext>
              </a:extLst>
            </p:cNvPr>
            <p:cNvSpPr/>
            <p:nvPr/>
          </p:nvSpPr>
          <p:spPr>
            <a:xfrm>
              <a:off x="6902450" y="1587503"/>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A30E7E8-37DD-3441-8F85-71F936465DB1}"/>
                </a:ext>
              </a:extLst>
            </p:cNvPr>
            <p:cNvSpPr/>
            <p:nvPr/>
          </p:nvSpPr>
          <p:spPr>
            <a:xfrm>
              <a:off x="5645997" y="1502573"/>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4EED8A8-78AD-C048-90B6-8472CD32B805}"/>
                </a:ext>
              </a:extLst>
            </p:cNvPr>
            <p:cNvSpPr/>
            <p:nvPr/>
          </p:nvSpPr>
          <p:spPr>
            <a:xfrm>
              <a:off x="5521325" y="1030686"/>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6711B3-F297-0B4C-A561-45F451F6F896}"/>
                </a:ext>
              </a:extLst>
            </p:cNvPr>
            <p:cNvSpPr/>
            <p:nvPr/>
          </p:nvSpPr>
          <p:spPr>
            <a:xfrm>
              <a:off x="6055572" y="832850"/>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011B8BB-D92D-8346-89B5-9EEE08B807D3}"/>
                </a:ext>
              </a:extLst>
            </p:cNvPr>
            <p:cNvSpPr/>
            <p:nvPr/>
          </p:nvSpPr>
          <p:spPr>
            <a:xfrm>
              <a:off x="6375401" y="987425"/>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B25BE7-0DBE-4840-80E5-AB96D6415BD7}"/>
                </a:ext>
              </a:extLst>
            </p:cNvPr>
            <p:cNvSpPr/>
            <p:nvPr/>
          </p:nvSpPr>
          <p:spPr>
            <a:xfrm>
              <a:off x="7306773" y="2032757"/>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533BDDC-2898-7B4D-B823-D5A806750DDA}"/>
                </a:ext>
              </a:extLst>
            </p:cNvPr>
            <p:cNvSpPr/>
            <p:nvPr/>
          </p:nvSpPr>
          <p:spPr>
            <a:xfrm>
              <a:off x="6613632" y="2094000"/>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A2693B-E255-8B4E-B8DB-82F442B12D64}"/>
                </a:ext>
              </a:extLst>
            </p:cNvPr>
            <p:cNvSpPr/>
            <p:nvPr/>
          </p:nvSpPr>
          <p:spPr>
            <a:xfrm>
              <a:off x="6754009" y="1513686"/>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A73686A-46A7-FB43-850D-35266DFFF133}"/>
                </a:ext>
              </a:extLst>
            </p:cNvPr>
            <p:cNvSpPr/>
            <p:nvPr/>
          </p:nvSpPr>
          <p:spPr>
            <a:xfrm>
              <a:off x="5240293" y="1502573"/>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078AF9-C820-B546-BB4E-0B40F3610038}"/>
                </a:ext>
              </a:extLst>
            </p:cNvPr>
            <p:cNvSpPr/>
            <p:nvPr/>
          </p:nvSpPr>
          <p:spPr>
            <a:xfrm>
              <a:off x="4925868" y="1148755"/>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3509366-0E45-1E4E-B34F-FA28D2F95FAE}"/>
                </a:ext>
              </a:extLst>
            </p:cNvPr>
            <p:cNvSpPr/>
            <p:nvPr/>
          </p:nvSpPr>
          <p:spPr>
            <a:xfrm>
              <a:off x="3878773" y="2094000"/>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E3091D1-1EA7-054D-AF6C-053A22ECBF33}"/>
                </a:ext>
              </a:extLst>
            </p:cNvPr>
            <p:cNvSpPr/>
            <p:nvPr/>
          </p:nvSpPr>
          <p:spPr>
            <a:xfrm>
              <a:off x="3978916" y="1340458"/>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87BFAEA-11A7-2F4B-AD72-F835E6E515DA}"/>
                </a:ext>
              </a:extLst>
            </p:cNvPr>
            <p:cNvSpPr/>
            <p:nvPr/>
          </p:nvSpPr>
          <p:spPr>
            <a:xfrm>
              <a:off x="3983829" y="842211"/>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1452E91-D884-F74A-8BB8-361B05C243BD}"/>
                </a:ext>
              </a:extLst>
            </p:cNvPr>
            <p:cNvSpPr/>
            <p:nvPr/>
          </p:nvSpPr>
          <p:spPr>
            <a:xfrm>
              <a:off x="3643603" y="820050"/>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986A01-D451-6146-A6A0-23DFD5904D8B}"/>
                </a:ext>
              </a:extLst>
            </p:cNvPr>
            <p:cNvSpPr/>
            <p:nvPr/>
          </p:nvSpPr>
          <p:spPr>
            <a:xfrm>
              <a:off x="3234646" y="1910555"/>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089FD-265A-E740-A2E6-12DB54D1930E}"/>
                </a:ext>
              </a:extLst>
            </p:cNvPr>
            <p:cNvSpPr/>
            <p:nvPr/>
          </p:nvSpPr>
          <p:spPr>
            <a:xfrm>
              <a:off x="2945044" y="1942605"/>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6EFA938-8B7D-B741-A1F1-BD121EA5CF62}"/>
                </a:ext>
              </a:extLst>
            </p:cNvPr>
            <p:cNvSpPr/>
            <p:nvPr/>
          </p:nvSpPr>
          <p:spPr>
            <a:xfrm>
              <a:off x="3368755" y="1241357"/>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7AA8AE0-FAE9-9545-8105-FB9424FB10C0}"/>
                </a:ext>
              </a:extLst>
            </p:cNvPr>
            <p:cNvSpPr/>
            <p:nvPr/>
          </p:nvSpPr>
          <p:spPr>
            <a:xfrm>
              <a:off x="3052196" y="1647034"/>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9491EFD-927A-0249-8ECF-91A4246A0929}"/>
                </a:ext>
              </a:extLst>
            </p:cNvPr>
            <p:cNvSpPr/>
            <p:nvPr/>
          </p:nvSpPr>
          <p:spPr>
            <a:xfrm>
              <a:off x="3661130" y="1684050"/>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E757D8E-2BCE-974C-BBFD-36BD14DC93BA}"/>
                </a:ext>
              </a:extLst>
            </p:cNvPr>
            <p:cNvSpPr/>
            <p:nvPr/>
          </p:nvSpPr>
          <p:spPr>
            <a:xfrm>
              <a:off x="3459674" y="2441128"/>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FC74DF3-BCFD-D541-A338-7EED3E2608E0}"/>
                </a:ext>
              </a:extLst>
            </p:cNvPr>
            <p:cNvSpPr/>
            <p:nvPr/>
          </p:nvSpPr>
          <p:spPr>
            <a:xfrm>
              <a:off x="3774357" y="2616226"/>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39F81DA-91C3-724F-859F-ED505830A2BE}"/>
                </a:ext>
              </a:extLst>
            </p:cNvPr>
            <p:cNvSpPr/>
            <p:nvPr/>
          </p:nvSpPr>
          <p:spPr>
            <a:xfrm>
              <a:off x="3052196" y="2758852"/>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4899194-EE4A-2A49-8A02-7293C6B4149F}"/>
                </a:ext>
              </a:extLst>
            </p:cNvPr>
            <p:cNvSpPr/>
            <p:nvPr/>
          </p:nvSpPr>
          <p:spPr>
            <a:xfrm>
              <a:off x="2797018" y="2327051"/>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AD9700E-7E43-AF4F-8DB6-98A7514CF76C}"/>
                </a:ext>
              </a:extLst>
            </p:cNvPr>
            <p:cNvSpPr/>
            <p:nvPr/>
          </p:nvSpPr>
          <p:spPr>
            <a:xfrm>
              <a:off x="4169614" y="197961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CE445BC-1020-4442-9264-E224C789197E}"/>
                </a:ext>
              </a:extLst>
            </p:cNvPr>
            <p:cNvSpPr/>
            <p:nvPr/>
          </p:nvSpPr>
          <p:spPr>
            <a:xfrm>
              <a:off x="4417027" y="1649815"/>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B3CE4ED-F503-B547-9354-3A305EFB192B}"/>
                </a:ext>
              </a:extLst>
            </p:cNvPr>
            <p:cNvSpPr/>
            <p:nvPr/>
          </p:nvSpPr>
          <p:spPr>
            <a:xfrm>
              <a:off x="4654656" y="2226535"/>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7B07BE1-FE9B-AC42-BE1F-26B4DAAF4B2D}"/>
                </a:ext>
              </a:extLst>
            </p:cNvPr>
            <p:cNvSpPr/>
            <p:nvPr/>
          </p:nvSpPr>
          <p:spPr>
            <a:xfrm>
              <a:off x="4862062" y="2606675"/>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2893895-CA35-A34B-BC33-0F088147CA0D}"/>
                </a:ext>
              </a:extLst>
            </p:cNvPr>
            <p:cNvSpPr/>
            <p:nvPr/>
          </p:nvSpPr>
          <p:spPr>
            <a:xfrm>
              <a:off x="4725428" y="2947989"/>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B4298C9-3B90-3043-8D75-A8C803EE3399}"/>
                </a:ext>
              </a:extLst>
            </p:cNvPr>
            <p:cNvSpPr/>
            <p:nvPr/>
          </p:nvSpPr>
          <p:spPr>
            <a:xfrm>
              <a:off x="5395340" y="2819400"/>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00FD043-A0CE-8E43-8882-A50A44F7200D}"/>
                </a:ext>
              </a:extLst>
            </p:cNvPr>
            <p:cNvSpPr/>
            <p:nvPr/>
          </p:nvSpPr>
          <p:spPr>
            <a:xfrm>
              <a:off x="7130310" y="2628107"/>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49FFD9A-249F-DF42-995F-92855C909D23}"/>
                </a:ext>
              </a:extLst>
            </p:cNvPr>
            <p:cNvSpPr/>
            <p:nvPr/>
          </p:nvSpPr>
          <p:spPr>
            <a:xfrm>
              <a:off x="4468286" y="3258228"/>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E3023F0-6936-BD46-A9BD-8D287E9289C9}"/>
                </a:ext>
              </a:extLst>
            </p:cNvPr>
            <p:cNvSpPr/>
            <p:nvPr/>
          </p:nvSpPr>
          <p:spPr>
            <a:xfrm>
              <a:off x="7013428" y="2098623"/>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1C8034E-40F7-3346-A396-1B099233AF7E}"/>
                </a:ext>
              </a:extLst>
            </p:cNvPr>
            <p:cNvSpPr/>
            <p:nvPr/>
          </p:nvSpPr>
          <p:spPr>
            <a:xfrm>
              <a:off x="4966863" y="73263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2278190-208B-E64C-AD6E-4CE779A6C43E}"/>
                </a:ext>
              </a:extLst>
            </p:cNvPr>
            <p:cNvSpPr/>
            <p:nvPr/>
          </p:nvSpPr>
          <p:spPr>
            <a:xfrm>
              <a:off x="4409282" y="1088545"/>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E30353F-F86A-6543-8D2F-4101EF8566D9}"/>
                </a:ext>
              </a:extLst>
            </p:cNvPr>
            <p:cNvSpPr/>
            <p:nvPr/>
          </p:nvSpPr>
          <p:spPr>
            <a:xfrm>
              <a:off x="4566042" y="640758"/>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BBED800-B9DA-184B-9AD4-75A591DAB3D8}"/>
                </a:ext>
              </a:extLst>
            </p:cNvPr>
            <p:cNvSpPr/>
            <p:nvPr/>
          </p:nvSpPr>
          <p:spPr>
            <a:xfrm>
              <a:off x="4956790" y="320327"/>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197D58D-AE61-3C45-A4DA-998D72BACBAB}"/>
                </a:ext>
              </a:extLst>
            </p:cNvPr>
            <p:cNvSpPr/>
            <p:nvPr/>
          </p:nvSpPr>
          <p:spPr>
            <a:xfrm>
              <a:off x="5337779" y="232335"/>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83B6717-9AD6-7242-8236-425FDA6E5644}"/>
                </a:ext>
              </a:extLst>
            </p:cNvPr>
            <p:cNvSpPr/>
            <p:nvPr/>
          </p:nvSpPr>
          <p:spPr>
            <a:xfrm>
              <a:off x="6858000" y="215146"/>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C616A81-4981-3341-8353-2493D6EC24F4}"/>
                </a:ext>
              </a:extLst>
            </p:cNvPr>
            <p:cNvSpPr/>
            <p:nvPr/>
          </p:nvSpPr>
          <p:spPr>
            <a:xfrm>
              <a:off x="6056948" y="301562"/>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6A2F5EF-773C-794C-A4A9-8C093BA822B0}"/>
                </a:ext>
              </a:extLst>
            </p:cNvPr>
            <p:cNvSpPr/>
            <p:nvPr/>
          </p:nvSpPr>
          <p:spPr>
            <a:xfrm>
              <a:off x="6374402" y="146961"/>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69E24EE-6E76-3F42-AA22-BF05372D26BD}"/>
                </a:ext>
              </a:extLst>
            </p:cNvPr>
            <p:cNvSpPr/>
            <p:nvPr/>
          </p:nvSpPr>
          <p:spPr>
            <a:xfrm>
              <a:off x="5736182" y="202492"/>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C89B439-A0E9-4249-B5A7-BE92B875B83D}"/>
                </a:ext>
              </a:extLst>
            </p:cNvPr>
            <p:cNvSpPr/>
            <p:nvPr/>
          </p:nvSpPr>
          <p:spPr>
            <a:xfrm>
              <a:off x="4241341" y="486935"/>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AD6CED1-955E-964B-BCFA-1952BF3CE20A}"/>
                </a:ext>
              </a:extLst>
            </p:cNvPr>
            <p:cNvSpPr/>
            <p:nvPr/>
          </p:nvSpPr>
          <p:spPr>
            <a:xfrm>
              <a:off x="3870638" y="3141649"/>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66EB526-9365-B244-A0C1-BE3DDD6F1CAB}"/>
                </a:ext>
              </a:extLst>
            </p:cNvPr>
            <p:cNvSpPr/>
            <p:nvPr/>
          </p:nvSpPr>
          <p:spPr>
            <a:xfrm>
              <a:off x="3270391" y="3244533"/>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3A59FB6-D749-B54B-AF9D-981F66C0F15F}"/>
                </a:ext>
              </a:extLst>
            </p:cNvPr>
            <p:cNvSpPr/>
            <p:nvPr/>
          </p:nvSpPr>
          <p:spPr>
            <a:xfrm>
              <a:off x="4162234" y="334081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143E9BD-61AF-374C-8BFD-985D827918C1}"/>
                </a:ext>
              </a:extLst>
            </p:cNvPr>
            <p:cNvSpPr/>
            <p:nvPr/>
          </p:nvSpPr>
          <p:spPr>
            <a:xfrm>
              <a:off x="4762480" y="3323759"/>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7757F78-49A9-314D-A8AD-4C0BC02F5C55}"/>
                </a:ext>
              </a:extLst>
            </p:cNvPr>
            <p:cNvSpPr/>
            <p:nvPr/>
          </p:nvSpPr>
          <p:spPr>
            <a:xfrm>
              <a:off x="3699683" y="3367714"/>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7132341-F297-7545-AFCF-AF62F127C1B1}"/>
                </a:ext>
              </a:extLst>
            </p:cNvPr>
            <p:cNvSpPr/>
            <p:nvPr/>
          </p:nvSpPr>
          <p:spPr>
            <a:xfrm>
              <a:off x="5238937" y="3961967"/>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1F95405-A247-C84F-BB09-8AEC36C1A1BA}"/>
                </a:ext>
              </a:extLst>
            </p:cNvPr>
            <p:cNvSpPr/>
            <p:nvPr/>
          </p:nvSpPr>
          <p:spPr>
            <a:xfrm>
              <a:off x="5051326" y="3539978"/>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C756AB0-AC6B-BB4D-969C-F9715DAFB0F4}"/>
                </a:ext>
              </a:extLst>
            </p:cNvPr>
            <p:cNvSpPr/>
            <p:nvPr/>
          </p:nvSpPr>
          <p:spPr>
            <a:xfrm>
              <a:off x="5549239" y="3869538"/>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0709C00-B86F-4242-94DF-885EFF8085D4}"/>
                </a:ext>
              </a:extLst>
            </p:cNvPr>
            <p:cNvSpPr/>
            <p:nvPr/>
          </p:nvSpPr>
          <p:spPr>
            <a:xfrm>
              <a:off x="5856789" y="4289325"/>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0D7F10E-383F-924B-A7AF-4C2FEA46DC8E}"/>
                </a:ext>
              </a:extLst>
            </p:cNvPr>
            <p:cNvSpPr/>
            <p:nvPr/>
          </p:nvSpPr>
          <p:spPr>
            <a:xfrm>
              <a:off x="6050055" y="4037834"/>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E223AA4-5FA7-274A-9111-91809F053F95}"/>
                </a:ext>
              </a:extLst>
            </p:cNvPr>
            <p:cNvSpPr/>
            <p:nvPr/>
          </p:nvSpPr>
          <p:spPr>
            <a:xfrm>
              <a:off x="6322241" y="3285797"/>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B5966AA-D586-E64E-B1B8-507D18ADCB13}"/>
                </a:ext>
              </a:extLst>
            </p:cNvPr>
            <p:cNvSpPr/>
            <p:nvPr/>
          </p:nvSpPr>
          <p:spPr>
            <a:xfrm>
              <a:off x="6518106" y="3772157"/>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8D1F5AF-5632-0140-A376-0510CB998C58}"/>
                </a:ext>
              </a:extLst>
            </p:cNvPr>
            <p:cNvSpPr/>
            <p:nvPr/>
          </p:nvSpPr>
          <p:spPr>
            <a:xfrm>
              <a:off x="6865270" y="4099514"/>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0605043-1BF4-A741-B782-4A818551C887}"/>
                </a:ext>
              </a:extLst>
            </p:cNvPr>
            <p:cNvSpPr/>
            <p:nvPr/>
          </p:nvSpPr>
          <p:spPr>
            <a:xfrm>
              <a:off x="7544515" y="3439274"/>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66B5B72-671B-814C-BCF6-D06481E3A549}"/>
                </a:ext>
              </a:extLst>
            </p:cNvPr>
            <p:cNvSpPr/>
            <p:nvPr/>
          </p:nvSpPr>
          <p:spPr>
            <a:xfrm>
              <a:off x="7667205" y="3000781"/>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EE40E31-682B-DF44-B6EC-D82EECFF7375}"/>
                </a:ext>
              </a:extLst>
            </p:cNvPr>
            <p:cNvSpPr/>
            <p:nvPr/>
          </p:nvSpPr>
          <p:spPr>
            <a:xfrm>
              <a:off x="6284218" y="4466091"/>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23E23B5-5884-204F-899C-072848904157}"/>
                </a:ext>
              </a:extLst>
            </p:cNvPr>
            <p:cNvSpPr/>
            <p:nvPr/>
          </p:nvSpPr>
          <p:spPr>
            <a:xfrm>
              <a:off x="6147285" y="4890123"/>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C3DD94A-B042-7D46-8547-AFA8A3A03A70}"/>
                </a:ext>
              </a:extLst>
            </p:cNvPr>
            <p:cNvSpPr/>
            <p:nvPr/>
          </p:nvSpPr>
          <p:spPr>
            <a:xfrm>
              <a:off x="6761836" y="4798243"/>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2FEA44F-37D9-154E-A24D-96E80BB6C5E7}"/>
                </a:ext>
              </a:extLst>
            </p:cNvPr>
            <p:cNvSpPr/>
            <p:nvPr/>
          </p:nvSpPr>
          <p:spPr>
            <a:xfrm>
              <a:off x="7009967" y="4600728"/>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DF236C-0FBC-8C47-AB9A-2A0BB2D59487}"/>
                </a:ext>
              </a:extLst>
            </p:cNvPr>
            <p:cNvSpPr/>
            <p:nvPr/>
          </p:nvSpPr>
          <p:spPr>
            <a:xfrm>
              <a:off x="7416551" y="4472535"/>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4F00C57-7AD7-0048-9D4A-A9805287C09B}"/>
                </a:ext>
              </a:extLst>
            </p:cNvPr>
            <p:cNvSpPr/>
            <p:nvPr/>
          </p:nvSpPr>
          <p:spPr>
            <a:xfrm>
              <a:off x="7413800" y="386898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86A3A78-6B2B-EE49-9ABB-BB7E49FC9A7A}"/>
                </a:ext>
              </a:extLst>
            </p:cNvPr>
            <p:cNvSpPr/>
            <p:nvPr/>
          </p:nvSpPr>
          <p:spPr>
            <a:xfrm>
              <a:off x="7341176" y="4740474"/>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56DBB73-093A-F14B-AF42-A9AFE5AAAABF}"/>
                </a:ext>
              </a:extLst>
            </p:cNvPr>
            <p:cNvSpPr/>
            <p:nvPr/>
          </p:nvSpPr>
          <p:spPr>
            <a:xfrm>
              <a:off x="7777469" y="4245863"/>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249F635-0851-E247-A6EE-B2CEAECE1E29}"/>
                </a:ext>
              </a:extLst>
            </p:cNvPr>
            <p:cNvSpPr/>
            <p:nvPr/>
          </p:nvSpPr>
          <p:spPr>
            <a:xfrm>
              <a:off x="8015696" y="3850284"/>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231F454-424A-6349-8325-3E07178ECEDB}"/>
                </a:ext>
              </a:extLst>
            </p:cNvPr>
            <p:cNvSpPr/>
            <p:nvPr/>
          </p:nvSpPr>
          <p:spPr>
            <a:xfrm>
              <a:off x="6701316" y="5183369"/>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A547E39-6A6C-404C-ADF9-7FE303A3F734}"/>
                </a:ext>
              </a:extLst>
            </p:cNvPr>
            <p:cNvSpPr/>
            <p:nvPr/>
          </p:nvSpPr>
          <p:spPr>
            <a:xfrm>
              <a:off x="6193499" y="5193823"/>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A9D3C22-7988-E443-8AC1-008DE655F2DC}"/>
                </a:ext>
              </a:extLst>
            </p:cNvPr>
            <p:cNvSpPr/>
            <p:nvPr/>
          </p:nvSpPr>
          <p:spPr>
            <a:xfrm>
              <a:off x="6603384" y="6174794"/>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9F22960-7C2E-3648-AC37-36FCBFE37334}"/>
                </a:ext>
              </a:extLst>
            </p:cNvPr>
            <p:cNvSpPr/>
            <p:nvPr/>
          </p:nvSpPr>
          <p:spPr>
            <a:xfrm>
              <a:off x="6877924" y="6337097"/>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841E742-1260-B74A-9FCB-2C157082AF41}"/>
                </a:ext>
              </a:extLst>
            </p:cNvPr>
            <p:cNvSpPr/>
            <p:nvPr/>
          </p:nvSpPr>
          <p:spPr>
            <a:xfrm>
              <a:off x="6921388" y="5816076"/>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F9A6AE5-8A77-B541-AC6E-9C62C59BF338}"/>
                </a:ext>
              </a:extLst>
            </p:cNvPr>
            <p:cNvSpPr/>
            <p:nvPr/>
          </p:nvSpPr>
          <p:spPr>
            <a:xfrm>
              <a:off x="7761514" y="4672253"/>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C5233B9-CFE3-8A4D-8A19-6A6D92F895F7}"/>
                </a:ext>
              </a:extLst>
            </p:cNvPr>
            <p:cNvSpPr/>
            <p:nvPr/>
          </p:nvSpPr>
          <p:spPr>
            <a:xfrm>
              <a:off x="8290236" y="405880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CA3D9FF-4AB3-5743-8091-C1E04E6243BB}"/>
                </a:ext>
              </a:extLst>
            </p:cNvPr>
            <p:cNvSpPr/>
            <p:nvPr/>
          </p:nvSpPr>
          <p:spPr>
            <a:xfrm>
              <a:off x="9399950" y="3402437"/>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922B0AE-5F8C-9245-AFAA-74E881E94156}"/>
                </a:ext>
              </a:extLst>
            </p:cNvPr>
            <p:cNvSpPr/>
            <p:nvPr/>
          </p:nvSpPr>
          <p:spPr>
            <a:xfrm>
              <a:off x="9065442" y="324618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C5EF8F4-3B46-9244-A679-4F3E644C5402}"/>
                </a:ext>
              </a:extLst>
            </p:cNvPr>
            <p:cNvSpPr/>
            <p:nvPr/>
          </p:nvSpPr>
          <p:spPr>
            <a:xfrm>
              <a:off x="8729281" y="32005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2437218-C552-CB46-A285-EC92822875ED}"/>
                </a:ext>
              </a:extLst>
            </p:cNvPr>
            <p:cNvSpPr/>
            <p:nvPr/>
          </p:nvSpPr>
          <p:spPr>
            <a:xfrm>
              <a:off x="7957377" y="3488263"/>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B31A19D-B91D-6F45-BB4F-8BC7808314F2}"/>
                </a:ext>
              </a:extLst>
            </p:cNvPr>
            <p:cNvSpPr/>
            <p:nvPr/>
          </p:nvSpPr>
          <p:spPr>
            <a:xfrm>
              <a:off x="7726852" y="3789212"/>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9A537A7-1BA2-DD4A-A2BE-096692FE97EC}"/>
                </a:ext>
              </a:extLst>
            </p:cNvPr>
            <p:cNvSpPr/>
            <p:nvPr/>
          </p:nvSpPr>
          <p:spPr>
            <a:xfrm>
              <a:off x="8294961" y="2905600"/>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489EEDD-5FC3-4B49-A0AA-668BE0ED7E8D}"/>
                </a:ext>
              </a:extLst>
            </p:cNvPr>
            <p:cNvSpPr/>
            <p:nvPr/>
          </p:nvSpPr>
          <p:spPr>
            <a:xfrm>
              <a:off x="8329849" y="3332564"/>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CB39AE1-92AF-A741-A862-A1CD73C8810F}"/>
                </a:ext>
              </a:extLst>
            </p:cNvPr>
            <p:cNvSpPr/>
            <p:nvPr/>
          </p:nvSpPr>
          <p:spPr>
            <a:xfrm>
              <a:off x="8105925" y="3131748"/>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EA278980-702B-D246-BF00-1789053FADA7}"/>
                </a:ext>
              </a:extLst>
            </p:cNvPr>
            <p:cNvSpPr/>
            <p:nvPr/>
          </p:nvSpPr>
          <p:spPr>
            <a:xfrm>
              <a:off x="9070941" y="3753452"/>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8E0BE13-4BCB-DA42-A131-AA59307AD705}"/>
                </a:ext>
              </a:extLst>
            </p:cNvPr>
            <p:cNvSpPr/>
            <p:nvPr/>
          </p:nvSpPr>
          <p:spPr>
            <a:xfrm>
              <a:off x="8722680" y="282089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97ECC65-347F-104A-8F65-A070562E43C2}"/>
                </a:ext>
              </a:extLst>
            </p:cNvPr>
            <p:cNvSpPr/>
            <p:nvPr/>
          </p:nvSpPr>
          <p:spPr>
            <a:xfrm>
              <a:off x="9320726" y="2266861"/>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23A3FA7-BFD7-9743-9812-1CADB54DFA8D}"/>
                </a:ext>
              </a:extLst>
            </p:cNvPr>
            <p:cNvSpPr/>
            <p:nvPr/>
          </p:nvSpPr>
          <p:spPr>
            <a:xfrm>
              <a:off x="9221692" y="1794807"/>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5F6D5FF-D3C4-5E43-B13D-325F33A49658}"/>
                </a:ext>
              </a:extLst>
            </p:cNvPr>
            <p:cNvSpPr/>
            <p:nvPr/>
          </p:nvSpPr>
          <p:spPr>
            <a:xfrm>
              <a:off x="8865725" y="2439071"/>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B39EEFB-D752-AF4F-B090-18321A1F9900}"/>
                </a:ext>
              </a:extLst>
            </p:cNvPr>
            <p:cNvSpPr/>
            <p:nvPr/>
          </p:nvSpPr>
          <p:spPr>
            <a:xfrm>
              <a:off x="9070394" y="2052840"/>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3C42785-1158-3547-B95D-7D4C2775878B}"/>
                </a:ext>
              </a:extLst>
            </p:cNvPr>
            <p:cNvSpPr/>
            <p:nvPr/>
          </p:nvSpPr>
          <p:spPr>
            <a:xfrm>
              <a:off x="7885303" y="2158476"/>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59FA5F2-2D25-B34D-83B1-67A4141D971F}"/>
                </a:ext>
              </a:extLst>
            </p:cNvPr>
            <p:cNvSpPr/>
            <p:nvPr/>
          </p:nvSpPr>
          <p:spPr>
            <a:xfrm>
              <a:off x="8225989" y="2109636"/>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2A28FC5-2BAA-B541-8B27-BA3240E40206}"/>
                </a:ext>
              </a:extLst>
            </p:cNvPr>
            <p:cNvSpPr/>
            <p:nvPr/>
          </p:nvSpPr>
          <p:spPr>
            <a:xfrm>
              <a:off x="8102164" y="1341286"/>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95BA8B83-3937-8B49-AD22-1CE29183C676}"/>
                </a:ext>
              </a:extLst>
            </p:cNvPr>
            <p:cNvSpPr/>
            <p:nvPr/>
          </p:nvSpPr>
          <p:spPr>
            <a:xfrm>
              <a:off x="8726393" y="1207432"/>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CAC827E9-E5BB-DF4F-80F7-A42FDBF842B3}"/>
                </a:ext>
              </a:extLst>
            </p:cNvPr>
            <p:cNvCxnSpPr/>
            <p:nvPr/>
          </p:nvCxnSpPr>
          <p:spPr>
            <a:xfrm flipH="1">
              <a:off x="5481803" y="3019426"/>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22BD518-D161-9644-A81C-5621B58FAA68}"/>
                </a:ext>
              </a:extLst>
            </p:cNvPr>
            <p:cNvCxnSpPr>
              <a:stCxn id="545" idx="2"/>
              <a:endCxn id="68" idx="6"/>
            </p:cNvCxnSpPr>
            <p:nvPr/>
          </p:nvCxnSpPr>
          <p:spPr>
            <a:xfrm flipH="1">
              <a:off x="5219563" y="3475038"/>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A779619-BAA9-AC4A-BD3F-3BA60056E839}"/>
                </a:ext>
              </a:extLst>
            </p:cNvPr>
            <p:cNvCxnSpPr>
              <a:stCxn id="65" idx="5"/>
              <a:endCxn id="68" idx="1"/>
            </p:cNvCxnSpPr>
            <p:nvPr/>
          </p:nvCxnSpPr>
          <p:spPr>
            <a:xfrm>
              <a:off x="4915472" y="3476280"/>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5C9FBC9-FED2-6942-9641-8AAAE2D65174}"/>
                </a:ext>
              </a:extLst>
            </p:cNvPr>
            <p:cNvCxnSpPr>
              <a:stCxn id="68" idx="5"/>
              <a:endCxn id="69" idx="1"/>
            </p:cNvCxnSpPr>
            <p:nvPr/>
          </p:nvCxnSpPr>
          <p:spPr>
            <a:xfrm>
              <a:off x="5194925" y="3683108"/>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2082A11-22B1-5C47-A373-97B2159A4512}"/>
                </a:ext>
              </a:extLst>
            </p:cNvPr>
            <p:cNvCxnSpPr>
              <a:stCxn id="67" idx="5"/>
              <a:endCxn id="70" idx="2"/>
            </p:cNvCxnSpPr>
            <p:nvPr/>
          </p:nvCxnSpPr>
          <p:spPr>
            <a:xfrm>
              <a:off x="5382536" y="4105097"/>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0200A31-782A-4746-936C-3DACE56DBEED}"/>
                </a:ext>
              </a:extLst>
            </p:cNvPr>
            <p:cNvCxnSpPr>
              <a:endCxn id="67" idx="1"/>
            </p:cNvCxnSpPr>
            <p:nvPr/>
          </p:nvCxnSpPr>
          <p:spPr>
            <a:xfrm>
              <a:off x="5175250" y="3705225"/>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85B8DA2-F6F8-074F-B5DD-79E46E06B3C9}"/>
                </a:ext>
              </a:extLst>
            </p:cNvPr>
            <p:cNvCxnSpPr>
              <a:stCxn id="67" idx="7"/>
              <a:endCxn id="69" idx="2"/>
            </p:cNvCxnSpPr>
            <p:nvPr/>
          </p:nvCxnSpPr>
          <p:spPr>
            <a:xfrm flipV="1">
              <a:off x="5382536" y="3937151"/>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4DD69B-F6B7-6748-8A66-21922A8B5AF8}"/>
                </a:ext>
              </a:extLst>
            </p:cNvPr>
            <p:cNvCxnSpPr>
              <a:stCxn id="69" idx="6"/>
              <a:endCxn id="71" idx="1"/>
            </p:cNvCxnSpPr>
            <p:nvPr/>
          </p:nvCxnSpPr>
          <p:spPr>
            <a:xfrm>
              <a:off x="5688317" y="3937151"/>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DF35DE5-B0AA-9B4A-9C40-EEB7288E0BB4}"/>
                </a:ext>
              </a:extLst>
            </p:cNvPr>
            <p:cNvCxnSpPr>
              <a:stCxn id="69" idx="5"/>
              <a:endCxn id="70" idx="1"/>
            </p:cNvCxnSpPr>
            <p:nvPr/>
          </p:nvCxnSpPr>
          <p:spPr>
            <a:xfrm>
              <a:off x="5667949" y="3984961"/>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CA2F454-81A9-3A41-82C9-69A69553599B}"/>
                </a:ext>
              </a:extLst>
            </p:cNvPr>
            <p:cNvCxnSpPr>
              <a:stCxn id="67" idx="6"/>
              <a:endCxn id="71" idx="2"/>
            </p:cNvCxnSpPr>
            <p:nvPr/>
          </p:nvCxnSpPr>
          <p:spPr>
            <a:xfrm>
              <a:off x="5407174" y="4045811"/>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EB4267A-6ED1-BD4A-A7F9-C96095BDE146}"/>
                </a:ext>
              </a:extLst>
            </p:cNvPr>
            <p:cNvCxnSpPr>
              <a:stCxn id="545" idx="4"/>
              <a:endCxn id="70" idx="0"/>
            </p:cNvCxnSpPr>
            <p:nvPr/>
          </p:nvCxnSpPr>
          <p:spPr>
            <a:xfrm>
              <a:off x="5862638" y="3635375"/>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87BFB6E-CFD2-0F44-BEF6-B7A181B310B7}"/>
                </a:ext>
              </a:extLst>
            </p:cNvPr>
            <p:cNvCxnSpPr>
              <a:stCxn id="545" idx="3"/>
              <a:endCxn id="69" idx="0"/>
            </p:cNvCxnSpPr>
            <p:nvPr/>
          </p:nvCxnSpPr>
          <p:spPr>
            <a:xfrm flipH="1">
              <a:off x="5618778" y="3588413"/>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CB5F8A1-F056-3440-BA05-5523905E21EF}"/>
                </a:ext>
              </a:extLst>
            </p:cNvPr>
            <p:cNvCxnSpPr>
              <a:stCxn id="542" idx="4"/>
              <a:endCxn id="69" idx="1"/>
            </p:cNvCxnSpPr>
            <p:nvPr/>
          </p:nvCxnSpPr>
          <p:spPr>
            <a:xfrm>
              <a:off x="5376863" y="3429000"/>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942166E-4A68-DF48-AA95-D56D47F989F3}"/>
                </a:ext>
              </a:extLst>
            </p:cNvPr>
            <p:cNvCxnSpPr>
              <a:stCxn id="545" idx="5"/>
              <a:endCxn id="71" idx="0"/>
            </p:cNvCxnSpPr>
            <p:nvPr/>
          </p:nvCxnSpPr>
          <p:spPr>
            <a:xfrm>
              <a:off x="5982748" y="3588413"/>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7CF21B6-DEF3-284A-85F3-155AB28ED646}"/>
                </a:ext>
              </a:extLst>
            </p:cNvPr>
            <p:cNvCxnSpPr>
              <a:stCxn id="543" idx="4"/>
              <a:endCxn id="71" idx="0"/>
            </p:cNvCxnSpPr>
            <p:nvPr/>
          </p:nvCxnSpPr>
          <p:spPr>
            <a:xfrm flipH="1">
              <a:off x="6093660" y="3111500"/>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8647B0C-EF2C-DB45-8466-ACED2E51D34E}"/>
                </a:ext>
              </a:extLst>
            </p:cNvPr>
            <p:cNvCxnSpPr>
              <a:stCxn id="72" idx="3"/>
              <a:endCxn id="69" idx="7"/>
            </p:cNvCxnSpPr>
            <p:nvPr/>
          </p:nvCxnSpPr>
          <p:spPr>
            <a:xfrm flipH="1">
              <a:off x="5667949" y="3422821"/>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BEF270E-97B6-6D4C-9EE5-F5014A069C81}"/>
                </a:ext>
              </a:extLst>
            </p:cNvPr>
            <p:cNvCxnSpPr>
              <a:stCxn id="73" idx="2"/>
              <a:endCxn id="71" idx="7"/>
            </p:cNvCxnSpPr>
            <p:nvPr/>
          </p:nvCxnSpPr>
          <p:spPr>
            <a:xfrm flipH="1">
              <a:off x="6124493" y="3852424"/>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E7A7258-474B-464D-92AA-E1D5D5D3B04A}"/>
                </a:ext>
              </a:extLst>
            </p:cNvPr>
            <p:cNvCxnSpPr/>
            <p:nvPr/>
          </p:nvCxnSpPr>
          <p:spPr>
            <a:xfrm flipH="1" flipV="1">
              <a:off x="6001798" y="3547138"/>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00CB110-474F-9B47-AC4F-A9624B68653F}"/>
                </a:ext>
              </a:extLst>
            </p:cNvPr>
            <p:cNvCxnSpPr/>
            <p:nvPr/>
          </p:nvCxnSpPr>
          <p:spPr>
            <a:xfrm flipH="1" flipV="1">
              <a:off x="5488153" y="3345493"/>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5B41524-5CA2-0C47-9664-056C5864287A}"/>
                </a:ext>
              </a:extLst>
            </p:cNvPr>
            <p:cNvCxnSpPr>
              <a:stCxn id="70" idx="5"/>
            </p:cNvCxnSpPr>
            <p:nvPr/>
          </p:nvCxnSpPr>
          <p:spPr>
            <a:xfrm>
              <a:off x="6005554" y="4440437"/>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BCEE67E-6731-814C-8B94-DEF2CB15134C}"/>
                </a:ext>
              </a:extLst>
            </p:cNvPr>
            <p:cNvCxnSpPr>
              <a:stCxn id="70" idx="4"/>
              <a:endCxn id="78" idx="1"/>
            </p:cNvCxnSpPr>
            <p:nvPr/>
          </p:nvCxnSpPr>
          <p:spPr>
            <a:xfrm>
              <a:off x="5943934" y="4466364"/>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67CAA3E-0B0F-E84A-A747-79C1C10B9E0D}"/>
                </a:ext>
              </a:extLst>
            </p:cNvPr>
            <p:cNvCxnSpPr>
              <a:stCxn id="78" idx="4"/>
              <a:endCxn id="87" idx="0"/>
            </p:cNvCxnSpPr>
            <p:nvPr/>
          </p:nvCxnSpPr>
          <p:spPr>
            <a:xfrm>
              <a:off x="6216824" y="5025349"/>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11A0089-6D1E-B842-9E93-3AEA21E5E67C}"/>
                </a:ext>
              </a:extLst>
            </p:cNvPr>
            <p:cNvCxnSpPr>
              <a:endCxn id="86" idx="2"/>
            </p:cNvCxnSpPr>
            <p:nvPr/>
          </p:nvCxnSpPr>
          <p:spPr>
            <a:xfrm flipV="1">
              <a:off x="6378575" y="5276015"/>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C069B9-A227-AA4D-A1FD-E2C7C5920BB8}"/>
                </a:ext>
              </a:extLst>
            </p:cNvPr>
            <p:cNvCxnSpPr>
              <a:stCxn id="87" idx="4"/>
              <a:endCxn id="88" idx="1"/>
            </p:cNvCxnSpPr>
            <p:nvPr/>
          </p:nvCxnSpPr>
          <p:spPr>
            <a:xfrm>
              <a:off x="6283120" y="5379114"/>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0FD2B4A-4A42-224A-89D4-40AAC4F646AE}"/>
                </a:ext>
              </a:extLst>
            </p:cNvPr>
            <p:cNvCxnSpPr>
              <a:stCxn id="88" idx="5"/>
              <a:endCxn id="89" idx="2"/>
            </p:cNvCxnSpPr>
            <p:nvPr/>
          </p:nvCxnSpPr>
          <p:spPr>
            <a:xfrm>
              <a:off x="6729140" y="6302896"/>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279A898-853D-DF45-8183-E8D9B14C3910}"/>
                </a:ext>
              </a:extLst>
            </p:cNvPr>
            <p:cNvCxnSpPr>
              <a:stCxn id="89" idx="7"/>
            </p:cNvCxnSpPr>
            <p:nvPr/>
          </p:nvCxnSpPr>
          <p:spPr>
            <a:xfrm flipH="1" flipV="1">
              <a:off x="6978650" y="5934076"/>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DC73C3F-FC92-D74E-BC73-5C030770B775}"/>
                </a:ext>
              </a:extLst>
            </p:cNvPr>
            <p:cNvCxnSpPr>
              <a:stCxn id="89" idx="0"/>
              <a:endCxn id="86" idx="4"/>
            </p:cNvCxnSpPr>
            <p:nvPr/>
          </p:nvCxnSpPr>
          <p:spPr>
            <a:xfrm flipH="1" flipV="1">
              <a:off x="6790937" y="5368660"/>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F40C86-F47A-8642-B799-043B7089C0BC}"/>
                </a:ext>
              </a:extLst>
            </p:cNvPr>
            <p:cNvCxnSpPr>
              <a:stCxn id="89" idx="1"/>
            </p:cNvCxnSpPr>
            <p:nvPr/>
          </p:nvCxnSpPr>
          <p:spPr>
            <a:xfrm flipH="1" flipV="1">
              <a:off x="6330950" y="5372100"/>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277CD56-AF1E-C042-929F-22C50787BB90}"/>
                </a:ext>
              </a:extLst>
            </p:cNvPr>
            <p:cNvCxnSpPr>
              <a:stCxn id="90" idx="1"/>
            </p:cNvCxnSpPr>
            <p:nvPr/>
          </p:nvCxnSpPr>
          <p:spPr>
            <a:xfrm flipH="1" flipV="1">
              <a:off x="6369050" y="5334000"/>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F552DD3-57D2-B446-9A45-BEE1F2955E7F}"/>
                </a:ext>
              </a:extLst>
            </p:cNvPr>
            <p:cNvCxnSpPr>
              <a:stCxn id="90" idx="3"/>
              <a:endCxn id="88" idx="7"/>
            </p:cNvCxnSpPr>
            <p:nvPr/>
          </p:nvCxnSpPr>
          <p:spPr>
            <a:xfrm flipH="1">
              <a:off x="6729140" y="5912246"/>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6750080-BA54-9E42-998D-9F5AEC30E914}"/>
                </a:ext>
              </a:extLst>
            </p:cNvPr>
            <p:cNvCxnSpPr>
              <a:endCxn id="88" idx="0"/>
            </p:cNvCxnSpPr>
            <p:nvPr/>
          </p:nvCxnSpPr>
          <p:spPr>
            <a:xfrm>
              <a:off x="6429375" y="4733925"/>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2EDA899-2212-D442-A8F6-55161F8EDBEC}"/>
                </a:ext>
              </a:extLst>
            </p:cNvPr>
            <p:cNvCxnSpPr>
              <a:stCxn id="86" idx="4"/>
              <a:endCxn id="88" idx="0"/>
            </p:cNvCxnSpPr>
            <p:nvPr/>
          </p:nvCxnSpPr>
          <p:spPr>
            <a:xfrm flipH="1">
              <a:off x="6677050" y="5368660"/>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13AAB57-A4F6-0640-A359-8A600CF58446}"/>
                </a:ext>
              </a:extLst>
            </p:cNvPr>
            <p:cNvCxnSpPr>
              <a:stCxn id="79" idx="4"/>
              <a:endCxn id="86" idx="0"/>
            </p:cNvCxnSpPr>
            <p:nvPr/>
          </p:nvCxnSpPr>
          <p:spPr>
            <a:xfrm flipH="1">
              <a:off x="6790937" y="4933469"/>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5026BB9-3445-8640-BE5A-6BFE8D83358C}"/>
                </a:ext>
              </a:extLst>
            </p:cNvPr>
            <p:cNvCxnSpPr>
              <a:endCxn id="86" idx="1"/>
            </p:cNvCxnSpPr>
            <p:nvPr/>
          </p:nvCxnSpPr>
          <p:spPr>
            <a:xfrm>
              <a:off x="6286500" y="4991100"/>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5FFBFCE-0FB7-9641-989E-23BD3F0DB92D}"/>
                </a:ext>
              </a:extLst>
            </p:cNvPr>
            <p:cNvCxnSpPr>
              <a:stCxn id="77" idx="5"/>
              <a:endCxn id="86" idx="1"/>
            </p:cNvCxnSpPr>
            <p:nvPr/>
          </p:nvCxnSpPr>
          <p:spPr>
            <a:xfrm>
              <a:off x="6507703" y="4688920"/>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0BD0C93-772B-6143-A111-A80A3469F54A}"/>
                </a:ext>
              </a:extLst>
            </p:cNvPr>
            <p:cNvCxnSpPr>
              <a:stCxn id="74" idx="4"/>
              <a:endCxn id="79" idx="0"/>
            </p:cNvCxnSpPr>
            <p:nvPr/>
          </p:nvCxnSpPr>
          <p:spPr>
            <a:xfrm flipH="1">
              <a:off x="6831375" y="4284805"/>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D48C57-529F-E745-A84E-CA0C23C78CFE}"/>
                </a:ext>
              </a:extLst>
            </p:cNvPr>
            <p:cNvCxnSpPr>
              <a:stCxn id="80" idx="3"/>
            </p:cNvCxnSpPr>
            <p:nvPr/>
          </p:nvCxnSpPr>
          <p:spPr>
            <a:xfrm flipH="1">
              <a:off x="6889751" y="4705819"/>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38D8E9C-1798-C142-8E56-7BAA65EEB98B}"/>
                </a:ext>
              </a:extLst>
            </p:cNvPr>
            <p:cNvCxnSpPr>
              <a:stCxn id="83" idx="2"/>
              <a:endCxn id="80" idx="5"/>
            </p:cNvCxnSpPr>
            <p:nvPr/>
          </p:nvCxnSpPr>
          <p:spPr>
            <a:xfrm flipH="1" flipV="1">
              <a:off x="7109893" y="4705819"/>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92BD936-30C9-1944-A447-8E96FA4D5210}"/>
                </a:ext>
              </a:extLst>
            </p:cNvPr>
            <p:cNvCxnSpPr>
              <a:stCxn id="91" idx="2"/>
              <a:endCxn id="83" idx="6"/>
            </p:cNvCxnSpPr>
            <p:nvPr/>
          </p:nvCxnSpPr>
          <p:spPr>
            <a:xfrm flipH="1">
              <a:off x="7520417" y="4782230"/>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3FDDE7D-7C72-DA47-9D1B-5F7F20694E98}"/>
                </a:ext>
              </a:extLst>
            </p:cNvPr>
            <p:cNvCxnSpPr>
              <a:stCxn id="562" idx="2"/>
              <a:endCxn id="91" idx="7"/>
            </p:cNvCxnSpPr>
            <p:nvPr/>
          </p:nvCxnSpPr>
          <p:spPr>
            <a:xfrm flipH="1">
              <a:off x="7952544" y="4615798"/>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71BB69C-D866-B54C-A96C-093E8B169170}"/>
                </a:ext>
              </a:extLst>
            </p:cNvPr>
            <p:cNvCxnSpPr>
              <a:stCxn id="92" idx="4"/>
              <a:endCxn id="562" idx="0"/>
            </p:cNvCxnSpPr>
            <p:nvPr/>
          </p:nvCxnSpPr>
          <p:spPr>
            <a:xfrm flipH="1">
              <a:off x="8246714" y="4232539"/>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98C9457-23B8-9F4B-A6BF-153C7433C450}"/>
                </a:ext>
              </a:extLst>
            </p:cNvPr>
            <p:cNvCxnSpPr>
              <a:stCxn id="101" idx="2"/>
              <a:endCxn id="92" idx="6"/>
            </p:cNvCxnSpPr>
            <p:nvPr/>
          </p:nvCxnSpPr>
          <p:spPr>
            <a:xfrm flipH="1">
              <a:off x="8464527" y="3877183"/>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AB3F22B-B126-2945-9448-BE1A7549B0F5}"/>
                </a:ext>
              </a:extLst>
            </p:cNvPr>
            <p:cNvCxnSpPr>
              <a:stCxn id="93" idx="3"/>
              <a:endCxn id="101" idx="7"/>
            </p:cNvCxnSpPr>
            <p:nvPr/>
          </p:nvCxnSpPr>
          <p:spPr>
            <a:xfrm flipH="1">
              <a:off x="9279818" y="3569514"/>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9B75114-3471-0545-86CD-99FB5A701EC0}"/>
                </a:ext>
              </a:extLst>
            </p:cNvPr>
            <p:cNvCxnSpPr>
              <a:endCxn id="101" idx="0"/>
            </p:cNvCxnSpPr>
            <p:nvPr/>
          </p:nvCxnSpPr>
          <p:spPr>
            <a:xfrm>
              <a:off x="9131300" y="3387725"/>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1B51196-E981-2745-A923-37437B2F3888}"/>
                </a:ext>
              </a:extLst>
            </p:cNvPr>
            <p:cNvCxnSpPr>
              <a:stCxn id="560" idx="4"/>
              <a:endCxn id="93" idx="0"/>
            </p:cNvCxnSpPr>
            <p:nvPr/>
          </p:nvCxnSpPr>
          <p:spPr>
            <a:xfrm>
              <a:off x="9429326" y="2852685"/>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45C3315-4EF0-784A-AA0C-1A7273423F62}"/>
                </a:ext>
              </a:extLst>
            </p:cNvPr>
            <p:cNvCxnSpPr>
              <a:endCxn id="560" idx="0"/>
            </p:cNvCxnSpPr>
            <p:nvPr/>
          </p:nvCxnSpPr>
          <p:spPr>
            <a:xfrm>
              <a:off x="9385300" y="2409825"/>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A2D8C24-069A-4C49-AE44-53EE7CF489F6}"/>
                </a:ext>
              </a:extLst>
            </p:cNvPr>
            <p:cNvCxnSpPr>
              <a:stCxn id="104" idx="5"/>
              <a:endCxn id="103" idx="0"/>
            </p:cNvCxnSpPr>
            <p:nvPr/>
          </p:nvCxnSpPr>
          <p:spPr>
            <a:xfrm>
              <a:off x="9310817" y="1886280"/>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77B8EA0-8899-CA4B-8119-D30513A8202D}"/>
                </a:ext>
              </a:extLst>
            </p:cNvPr>
            <p:cNvCxnSpPr>
              <a:stCxn id="547" idx="6"/>
              <a:endCxn id="104" idx="0"/>
            </p:cNvCxnSpPr>
            <p:nvPr/>
          </p:nvCxnSpPr>
          <p:spPr>
            <a:xfrm>
              <a:off x="9042400" y="1667056"/>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51522C2-EF08-0D43-8AC4-73A424B55D88}"/>
                </a:ext>
              </a:extLst>
            </p:cNvPr>
            <p:cNvCxnSpPr>
              <a:stCxn id="110" idx="5"/>
              <a:endCxn id="547" idx="0"/>
            </p:cNvCxnSpPr>
            <p:nvPr/>
          </p:nvCxnSpPr>
          <p:spPr>
            <a:xfrm>
              <a:off x="8801000" y="1285227"/>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C391670-59F5-D446-B828-6BFC1BB179A4}"/>
                </a:ext>
              </a:extLst>
            </p:cNvPr>
            <p:cNvCxnSpPr>
              <a:stCxn id="555" idx="6"/>
              <a:endCxn id="110" idx="1"/>
            </p:cNvCxnSpPr>
            <p:nvPr/>
          </p:nvCxnSpPr>
          <p:spPr>
            <a:xfrm>
              <a:off x="8368245" y="1048588"/>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15641DA-9051-D445-8D10-323815BF721B}"/>
                </a:ext>
              </a:extLst>
            </p:cNvPr>
            <p:cNvCxnSpPr>
              <a:stCxn id="552" idx="6"/>
              <a:endCxn id="555" idx="1"/>
            </p:cNvCxnSpPr>
            <p:nvPr/>
          </p:nvCxnSpPr>
          <p:spPr>
            <a:xfrm>
              <a:off x="7715249" y="651380"/>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3342A27-683A-BA41-9B6F-60E2F699DE0F}"/>
                </a:ext>
              </a:extLst>
            </p:cNvPr>
            <p:cNvCxnSpPr>
              <a:endCxn id="552" idx="1"/>
            </p:cNvCxnSpPr>
            <p:nvPr/>
          </p:nvCxnSpPr>
          <p:spPr>
            <a:xfrm>
              <a:off x="7032625" y="323850"/>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1D3BBBC-0CD5-D044-97BC-65F6C284A1EE}"/>
                </a:ext>
              </a:extLst>
            </p:cNvPr>
            <p:cNvCxnSpPr>
              <a:stCxn id="59" idx="6"/>
              <a:endCxn id="57" idx="2"/>
            </p:cNvCxnSpPr>
            <p:nvPr/>
          </p:nvCxnSpPr>
          <p:spPr>
            <a:xfrm>
              <a:off x="6594508" y="25232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9AB4407-3614-CE4E-A5DB-0E653925097A}"/>
                </a:ext>
              </a:extLst>
            </p:cNvPr>
            <p:cNvCxnSpPr>
              <a:stCxn id="58" idx="7"/>
              <a:endCxn id="59" idx="2"/>
            </p:cNvCxnSpPr>
            <p:nvPr/>
          </p:nvCxnSpPr>
          <p:spPr>
            <a:xfrm flipV="1">
              <a:off x="6244820" y="25232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5F56DF4-CDF6-0341-A728-AE83379645A0}"/>
                </a:ext>
              </a:extLst>
            </p:cNvPr>
            <p:cNvCxnSpPr>
              <a:stCxn id="60" idx="6"/>
              <a:endCxn id="58" idx="1"/>
            </p:cNvCxnSpPr>
            <p:nvPr/>
          </p:nvCxnSpPr>
          <p:spPr>
            <a:xfrm>
              <a:off x="5902887" y="284185"/>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DD431E-AA76-B246-A443-DB458B560C1E}"/>
                </a:ext>
              </a:extLst>
            </p:cNvPr>
            <p:cNvCxnSpPr>
              <a:stCxn id="56" idx="6"/>
              <a:endCxn id="60" idx="2"/>
            </p:cNvCxnSpPr>
            <p:nvPr/>
          </p:nvCxnSpPr>
          <p:spPr>
            <a:xfrm flipV="1">
              <a:off x="5514003" y="284185"/>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E47AA3-5FF6-F243-B031-3787A2CE7408}"/>
                </a:ext>
              </a:extLst>
            </p:cNvPr>
            <p:cNvCxnSpPr>
              <a:stCxn id="55" idx="6"/>
              <a:endCxn id="56" idx="2"/>
            </p:cNvCxnSpPr>
            <p:nvPr/>
          </p:nvCxnSpPr>
          <p:spPr>
            <a:xfrm flipV="1">
              <a:off x="5133014" y="320327"/>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F60EDB6-E01C-F245-B507-71A24D672C8A}"/>
                </a:ext>
              </a:extLst>
            </p:cNvPr>
            <p:cNvCxnSpPr>
              <a:endCxn id="55" idx="2"/>
            </p:cNvCxnSpPr>
            <p:nvPr/>
          </p:nvCxnSpPr>
          <p:spPr>
            <a:xfrm flipV="1">
              <a:off x="4394200" y="40831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E8605E3-F880-B944-BDA1-A8A2FB70F988}"/>
                </a:ext>
              </a:extLst>
            </p:cNvPr>
            <p:cNvCxnSpPr>
              <a:stCxn id="33" idx="7"/>
              <a:endCxn id="61" idx="2"/>
            </p:cNvCxnSpPr>
            <p:nvPr/>
          </p:nvCxnSpPr>
          <p:spPr>
            <a:xfrm flipV="1">
              <a:off x="3820432" y="568628"/>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0176472-F27F-A74D-BBFE-820315F929F2}"/>
                </a:ext>
              </a:extLst>
            </p:cNvPr>
            <p:cNvCxnSpPr>
              <a:stCxn id="36" idx="7"/>
              <a:endCxn id="33" idx="3"/>
            </p:cNvCxnSpPr>
            <p:nvPr/>
          </p:nvCxnSpPr>
          <p:spPr>
            <a:xfrm flipV="1">
              <a:off x="3497190" y="994848"/>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F51E53F-6B3B-0A47-BADE-2D3DAA72E7D7}"/>
                </a:ext>
              </a:extLst>
            </p:cNvPr>
            <p:cNvCxnSpPr>
              <a:stCxn id="37" idx="7"/>
              <a:endCxn id="36" idx="3"/>
            </p:cNvCxnSpPr>
            <p:nvPr/>
          </p:nvCxnSpPr>
          <p:spPr>
            <a:xfrm flipV="1">
              <a:off x="3172766" y="1367369"/>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254045D-5C9C-1547-AFA8-03F9CB129D2A}"/>
                </a:ext>
              </a:extLst>
            </p:cNvPr>
            <p:cNvCxnSpPr>
              <a:stCxn id="35" idx="0"/>
              <a:endCxn id="37" idx="4"/>
            </p:cNvCxnSpPr>
            <p:nvPr/>
          </p:nvCxnSpPr>
          <p:spPr>
            <a:xfrm flipV="1">
              <a:off x="3033935" y="1779284"/>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59B516A-30DE-3D44-90A1-0B2ECAEA01F9}"/>
                </a:ext>
              </a:extLst>
            </p:cNvPr>
            <p:cNvCxnSpPr>
              <a:stCxn id="42" idx="0"/>
              <a:endCxn id="35" idx="4"/>
            </p:cNvCxnSpPr>
            <p:nvPr/>
          </p:nvCxnSpPr>
          <p:spPr>
            <a:xfrm flipV="1">
              <a:off x="2930814" y="2124075"/>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254B743-CB60-6C4A-BA16-779565196732}"/>
                </a:ext>
              </a:extLst>
            </p:cNvPr>
            <p:cNvCxnSpPr>
              <a:stCxn id="41" idx="1"/>
              <a:endCxn id="42" idx="4"/>
            </p:cNvCxnSpPr>
            <p:nvPr/>
          </p:nvCxnSpPr>
          <p:spPr>
            <a:xfrm flipH="1" flipV="1">
              <a:off x="2930814" y="2578146"/>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13AD685-475D-324E-AAE9-AC080A3CDFCF}"/>
                </a:ext>
              </a:extLst>
            </p:cNvPr>
            <p:cNvCxnSpPr>
              <a:stCxn id="63" idx="1"/>
              <a:endCxn id="41" idx="4"/>
            </p:cNvCxnSpPr>
            <p:nvPr/>
          </p:nvCxnSpPr>
          <p:spPr>
            <a:xfrm flipH="1" flipV="1">
              <a:off x="3147336" y="2930749"/>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3E429C8-D29F-0848-B35E-62D92E13EEDF}"/>
                </a:ext>
              </a:extLst>
            </p:cNvPr>
            <p:cNvCxnSpPr>
              <a:stCxn id="66" idx="2"/>
              <a:endCxn id="63" idx="5"/>
            </p:cNvCxnSpPr>
            <p:nvPr/>
          </p:nvCxnSpPr>
          <p:spPr>
            <a:xfrm flipH="1" flipV="1">
              <a:off x="3412582" y="3383437"/>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2D15023-4B07-C648-B12E-52DDF1F72D0C}"/>
                </a:ext>
              </a:extLst>
            </p:cNvPr>
            <p:cNvCxnSpPr>
              <a:stCxn id="64" idx="2"/>
              <a:endCxn id="66" idx="6"/>
            </p:cNvCxnSpPr>
            <p:nvPr/>
          </p:nvCxnSpPr>
          <p:spPr>
            <a:xfrm flipH="1">
              <a:off x="3806149" y="3408428"/>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DBCC7A-A785-914B-AB28-B4F4A8268B30}"/>
                </a:ext>
              </a:extLst>
            </p:cNvPr>
            <p:cNvCxnSpPr>
              <a:stCxn id="50" idx="2"/>
              <a:endCxn id="64" idx="6"/>
            </p:cNvCxnSpPr>
            <p:nvPr/>
          </p:nvCxnSpPr>
          <p:spPr>
            <a:xfrm flipH="1">
              <a:off x="4301312" y="3304414"/>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80CB591-5D9B-8543-B8E3-B9276AC5EC7E}"/>
                </a:ext>
              </a:extLst>
            </p:cNvPr>
            <p:cNvCxnSpPr>
              <a:stCxn id="65" idx="2"/>
              <a:endCxn id="50" idx="6"/>
            </p:cNvCxnSpPr>
            <p:nvPr/>
          </p:nvCxnSpPr>
          <p:spPr>
            <a:xfrm flipH="1" flipV="1">
              <a:off x="4555495" y="3304414"/>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7ED4720-2D62-704B-8EE9-A50ED1AB98D3}"/>
                </a:ext>
              </a:extLst>
            </p:cNvPr>
            <p:cNvCxnSpPr>
              <a:stCxn id="65" idx="0"/>
            </p:cNvCxnSpPr>
            <p:nvPr/>
          </p:nvCxnSpPr>
          <p:spPr>
            <a:xfrm flipH="1" flipV="1">
              <a:off x="4791075" y="3070226"/>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FB05ED1-6E6F-494B-988E-468158FE29FD}"/>
                </a:ext>
              </a:extLst>
            </p:cNvPr>
            <p:cNvCxnSpPr>
              <a:stCxn id="50" idx="0"/>
              <a:endCxn id="540" idx="1"/>
            </p:cNvCxnSpPr>
            <p:nvPr/>
          </p:nvCxnSpPr>
          <p:spPr>
            <a:xfrm flipH="1" flipV="1">
              <a:off x="4330144" y="2939958"/>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9DD80E8-6D87-9145-8A63-DD9A94CD2E25}"/>
                </a:ext>
              </a:extLst>
            </p:cNvPr>
            <p:cNvCxnSpPr>
              <a:stCxn id="62" idx="6"/>
              <a:endCxn id="540" idx="7"/>
            </p:cNvCxnSpPr>
            <p:nvPr/>
          </p:nvCxnSpPr>
          <p:spPr>
            <a:xfrm flipV="1">
              <a:off x="4037225" y="2939958"/>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4DE6CFC-89E3-5641-BFFA-657BDF8EFF24}"/>
                </a:ext>
              </a:extLst>
            </p:cNvPr>
            <p:cNvCxnSpPr>
              <a:stCxn id="66" idx="7"/>
              <a:endCxn id="62" idx="3"/>
            </p:cNvCxnSpPr>
            <p:nvPr/>
          </p:nvCxnSpPr>
          <p:spPr>
            <a:xfrm flipV="1">
              <a:off x="3790557" y="3280553"/>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5EADE02-5013-3444-8DB2-8EDAF1232C4E}"/>
                </a:ext>
              </a:extLst>
            </p:cNvPr>
            <p:cNvCxnSpPr>
              <a:stCxn id="66" idx="1"/>
              <a:endCxn id="558" idx="1"/>
            </p:cNvCxnSpPr>
            <p:nvPr/>
          </p:nvCxnSpPr>
          <p:spPr>
            <a:xfrm flipH="1" flipV="1">
              <a:off x="3408615" y="2944143"/>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9625E68-F8ED-1048-AA69-2923908431B5}"/>
                </a:ext>
              </a:extLst>
            </p:cNvPr>
            <p:cNvCxnSpPr>
              <a:stCxn id="63" idx="7"/>
              <a:endCxn id="558" idx="7"/>
            </p:cNvCxnSpPr>
            <p:nvPr/>
          </p:nvCxnSpPr>
          <p:spPr>
            <a:xfrm flipV="1">
              <a:off x="3412582" y="2944143"/>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2A03A51-704E-5F46-9CE3-C2F816422028}"/>
                </a:ext>
              </a:extLst>
            </p:cNvPr>
            <p:cNvCxnSpPr>
              <a:stCxn id="558" idx="1"/>
            </p:cNvCxnSpPr>
            <p:nvPr/>
          </p:nvCxnSpPr>
          <p:spPr>
            <a:xfrm flipH="1" flipV="1">
              <a:off x="3238500" y="2882901"/>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8861EA5-630C-3F42-A88F-788ABBCC1823}"/>
                </a:ext>
              </a:extLst>
            </p:cNvPr>
            <p:cNvCxnSpPr>
              <a:stCxn id="558" idx="0"/>
              <a:endCxn id="39" idx="4"/>
            </p:cNvCxnSpPr>
            <p:nvPr/>
          </p:nvCxnSpPr>
          <p:spPr>
            <a:xfrm flipV="1">
              <a:off x="3504847" y="2613025"/>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9ED1A7D-8532-CC40-A544-FC409A3A619A}"/>
                </a:ext>
              </a:extLst>
            </p:cNvPr>
            <p:cNvCxnSpPr>
              <a:stCxn id="558" idx="7"/>
              <a:endCxn id="40" idx="3"/>
            </p:cNvCxnSpPr>
            <p:nvPr/>
          </p:nvCxnSpPr>
          <p:spPr>
            <a:xfrm flipV="1">
              <a:off x="3601078" y="2769687"/>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15A2005-AEE5-3F4C-97A0-84D1946BAE4E}"/>
                </a:ext>
              </a:extLst>
            </p:cNvPr>
            <p:cNvCxnSpPr>
              <a:stCxn id="558" idx="6"/>
              <a:endCxn id="540" idx="2"/>
            </p:cNvCxnSpPr>
            <p:nvPr/>
          </p:nvCxnSpPr>
          <p:spPr>
            <a:xfrm flipV="1">
              <a:off x="3640938" y="3020219"/>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3920BB5-06FE-8E40-8019-B6402A952ED6}"/>
                </a:ext>
              </a:extLst>
            </p:cNvPr>
            <p:cNvCxnSpPr>
              <a:stCxn id="40" idx="4"/>
              <a:endCxn id="62" idx="0"/>
            </p:cNvCxnSpPr>
            <p:nvPr/>
          </p:nvCxnSpPr>
          <p:spPr>
            <a:xfrm>
              <a:off x="3866178" y="2796017"/>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06732C3-A19A-C34D-9A34-2BF879C6DDE0}"/>
                </a:ext>
              </a:extLst>
            </p:cNvPr>
            <p:cNvCxnSpPr>
              <a:stCxn id="39" idx="5"/>
              <a:endCxn id="62" idx="1"/>
            </p:cNvCxnSpPr>
            <p:nvPr/>
          </p:nvCxnSpPr>
          <p:spPr>
            <a:xfrm>
              <a:off x="3622087" y="2587851"/>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E0CA41A-BF2B-1148-8262-BEB479F195F7}"/>
                </a:ext>
              </a:extLst>
            </p:cNvPr>
            <p:cNvCxnSpPr>
              <a:stCxn id="558" idx="5"/>
              <a:endCxn id="62" idx="2"/>
            </p:cNvCxnSpPr>
            <p:nvPr/>
          </p:nvCxnSpPr>
          <p:spPr>
            <a:xfrm>
              <a:off x="3601078" y="3124871"/>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AF84AAD-C9D7-C646-85D3-BE27EA21EC4B}"/>
                </a:ext>
              </a:extLst>
            </p:cNvPr>
            <p:cNvCxnSpPr>
              <a:stCxn id="540" idx="6"/>
              <a:endCxn id="47" idx="2"/>
            </p:cNvCxnSpPr>
            <p:nvPr/>
          </p:nvCxnSpPr>
          <p:spPr>
            <a:xfrm flipV="1">
              <a:off x="4521200" y="3004047"/>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0896C7F-07B0-334D-A4E0-4D3E07E49A76}"/>
                </a:ext>
              </a:extLst>
            </p:cNvPr>
            <p:cNvCxnSpPr>
              <a:stCxn id="540" idx="5"/>
              <a:endCxn id="65" idx="1"/>
            </p:cNvCxnSpPr>
            <p:nvPr/>
          </p:nvCxnSpPr>
          <p:spPr>
            <a:xfrm>
              <a:off x="4488420" y="3100480"/>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254ED9E-9C0D-C94F-A2E4-FF0DFACF8904}"/>
                </a:ext>
              </a:extLst>
            </p:cNvPr>
            <p:cNvCxnSpPr>
              <a:stCxn id="65" idx="6"/>
              <a:endCxn id="542" idx="2"/>
            </p:cNvCxnSpPr>
            <p:nvPr/>
          </p:nvCxnSpPr>
          <p:spPr>
            <a:xfrm flipV="1">
              <a:off x="4941721" y="3295651"/>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E301087-57AE-354F-BE7F-F4EB65368E33}"/>
                </a:ext>
              </a:extLst>
            </p:cNvPr>
            <p:cNvCxnSpPr>
              <a:stCxn id="65" idx="7"/>
              <a:endCxn id="48" idx="3"/>
            </p:cNvCxnSpPr>
            <p:nvPr/>
          </p:nvCxnSpPr>
          <p:spPr>
            <a:xfrm flipV="1">
              <a:off x="4915472" y="2914442"/>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0E7CAA9-DFC1-2544-AA70-6858090B27A8}"/>
                </a:ext>
              </a:extLst>
            </p:cNvPr>
            <p:cNvCxnSpPr>
              <a:stCxn id="542" idx="0"/>
            </p:cNvCxnSpPr>
            <p:nvPr/>
          </p:nvCxnSpPr>
          <p:spPr>
            <a:xfrm flipV="1">
              <a:off x="5376863" y="2936876"/>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E4B5438-DBC1-6941-AE9B-8FF5C12561E7}"/>
                </a:ext>
              </a:extLst>
            </p:cNvPr>
            <p:cNvCxnSpPr>
              <a:stCxn id="542" idx="1"/>
              <a:endCxn id="46" idx="5"/>
            </p:cNvCxnSpPr>
            <p:nvPr/>
          </p:nvCxnSpPr>
          <p:spPr>
            <a:xfrm flipH="1" flipV="1">
              <a:off x="5011768" y="2755915"/>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56DBD83-CAA2-A945-8CFB-DA1CDA83911F}"/>
                </a:ext>
              </a:extLst>
            </p:cNvPr>
            <p:cNvCxnSpPr>
              <a:endCxn id="47" idx="5"/>
            </p:cNvCxnSpPr>
            <p:nvPr/>
          </p:nvCxnSpPr>
          <p:spPr>
            <a:xfrm flipH="1" flipV="1">
              <a:off x="4820421" y="3043685"/>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3771260-A2AD-C140-A4A9-30D1B5814E5F}"/>
                </a:ext>
              </a:extLst>
            </p:cNvPr>
            <p:cNvCxnSpPr>
              <a:stCxn id="47" idx="0"/>
              <a:endCxn id="46" idx="3"/>
            </p:cNvCxnSpPr>
            <p:nvPr/>
          </p:nvCxnSpPr>
          <p:spPr>
            <a:xfrm flipV="1">
              <a:off x="4781074" y="2755915"/>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47CA484-67F4-AC4F-8516-C573A37AE1DE}"/>
                </a:ext>
              </a:extLst>
            </p:cNvPr>
            <p:cNvCxnSpPr>
              <a:stCxn id="47" idx="1"/>
              <a:endCxn id="16" idx="5"/>
            </p:cNvCxnSpPr>
            <p:nvPr/>
          </p:nvCxnSpPr>
          <p:spPr>
            <a:xfrm flipH="1" flipV="1">
              <a:off x="4605080" y="2662328"/>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245AF1-B56E-5D4A-993E-D4C3D5E55F22}"/>
                </a:ext>
              </a:extLst>
            </p:cNvPr>
            <p:cNvCxnSpPr>
              <a:stCxn id="540" idx="4"/>
              <a:endCxn id="16" idx="4"/>
            </p:cNvCxnSpPr>
            <p:nvPr/>
          </p:nvCxnSpPr>
          <p:spPr>
            <a:xfrm flipV="1">
              <a:off x="4409282" y="2695573"/>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AFD97DC-C378-2043-84B4-E97A289C6CE1}"/>
                </a:ext>
              </a:extLst>
            </p:cNvPr>
            <p:cNvCxnSpPr>
              <a:stCxn id="540" idx="1"/>
              <a:endCxn id="40" idx="5"/>
            </p:cNvCxnSpPr>
            <p:nvPr/>
          </p:nvCxnSpPr>
          <p:spPr>
            <a:xfrm flipH="1" flipV="1">
              <a:off x="3931104" y="2769687"/>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AEEADCA-950D-154D-9E8C-7647052E3D56}"/>
                </a:ext>
              </a:extLst>
            </p:cNvPr>
            <p:cNvCxnSpPr>
              <a:stCxn id="540" idx="0"/>
              <a:endCxn id="43" idx="4"/>
            </p:cNvCxnSpPr>
            <p:nvPr/>
          </p:nvCxnSpPr>
          <p:spPr>
            <a:xfrm flipH="1" flipV="1">
              <a:off x="4284311" y="2206625"/>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CC5D0DA-827E-FA4C-832F-503D4C6BD6BB}"/>
                </a:ext>
              </a:extLst>
            </p:cNvPr>
            <p:cNvCxnSpPr>
              <a:stCxn id="62" idx="0"/>
              <a:endCxn id="43" idx="4"/>
            </p:cNvCxnSpPr>
            <p:nvPr/>
          </p:nvCxnSpPr>
          <p:spPr>
            <a:xfrm flipV="1">
              <a:off x="3953932" y="2206625"/>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601D78-CA72-CC4D-AE13-6C1C5A085DA6}"/>
                </a:ext>
              </a:extLst>
            </p:cNvPr>
            <p:cNvCxnSpPr>
              <a:stCxn id="540" idx="1"/>
            </p:cNvCxnSpPr>
            <p:nvPr/>
          </p:nvCxnSpPr>
          <p:spPr>
            <a:xfrm flipH="1" flipV="1">
              <a:off x="3981450" y="2244725"/>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8CDA96AB-67A4-864E-9BCC-2CD6DA755063}"/>
                </a:ext>
              </a:extLst>
            </p:cNvPr>
            <p:cNvCxnSpPr>
              <a:stCxn id="40" idx="0"/>
            </p:cNvCxnSpPr>
            <p:nvPr/>
          </p:nvCxnSpPr>
          <p:spPr>
            <a:xfrm flipV="1">
              <a:off x="3866178" y="2247901"/>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DB81E25-CD74-1D4B-92F3-85E1DCC5E8A8}"/>
                </a:ext>
              </a:extLst>
            </p:cNvPr>
            <p:cNvCxnSpPr>
              <a:stCxn id="40" idx="7"/>
              <a:endCxn id="43" idx="3"/>
            </p:cNvCxnSpPr>
            <p:nvPr/>
          </p:nvCxnSpPr>
          <p:spPr>
            <a:xfrm flipV="1">
              <a:off x="3931104" y="2173380"/>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C8E7AD8-9511-C84E-AB3F-3D285F5D47D4}"/>
                </a:ext>
              </a:extLst>
            </p:cNvPr>
            <p:cNvCxnSpPr>
              <a:stCxn id="40" idx="6"/>
              <a:endCxn id="16" idx="2"/>
            </p:cNvCxnSpPr>
            <p:nvPr/>
          </p:nvCxnSpPr>
          <p:spPr>
            <a:xfrm flipV="1">
              <a:off x="3957998" y="2582067"/>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5874D35-869B-3C41-9EC8-533E22F54CC2}"/>
                </a:ext>
              </a:extLst>
            </p:cNvPr>
            <p:cNvCxnSpPr>
              <a:stCxn id="16" idx="0"/>
              <a:endCxn id="43" idx="5"/>
            </p:cNvCxnSpPr>
            <p:nvPr/>
          </p:nvCxnSpPr>
          <p:spPr>
            <a:xfrm flipH="1" flipV="1">
              <a:off x="4365413" y="2173380"/>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664593C-8026-EA44-8B9B-869FC56F0BA6}"/>
                </a:ext>
              </a:extLst>
            </p:cNvPr>
            <p:cNvCxnSpPr>
              <a:stCxn id="16" idx="0"/>
              <a:endCxn id="44" idx="4"/>
            </p:cNvCxnSpPr>
            <p:nvPr/>
          </p:nvCxnSpPr>
          <p:spPr>
            <a:xfrm flipV="1">
              <a:off x="4523978" y="1876827"/>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C89E68A-26B1-6347-9829-3DFFEFE2A7FE}"/>
                </a:ext>
              </a:extLst>
            </p:cNvPr>
            <p:cNvCxnSpPr>
              <a:stCxn id="16" idx="7"/>
              <a:endCxn id="45" idx="3"/>
            </p:cNvCxnSpPr>
            <p:nvPr/>
          </p:nvCxnSpPr>
          <p:spPr>
            <a:xfrm flipV="1">
              <a:off x="4605080" y="2301228"/>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B4479D0D-9701-D24E-82B6-D4FA836A5A0F}"/>
                </a:ext>
              </a:extLst>
            </p:cNvPr>
            <p:cNvCxnSpPr>
              <a:stCxn id="45" idx="0"/>
            </p:cNvCxnSpPr>
            <p:nvPr/>
          </p:nvCxnSpPr>
          <p:spPr>
            <a:xfrm flipH="1" flipV="1">
              <a:off x="4575176" y="1876426"/>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D3B9B14-A6ED-0B4F-B5F5-29E50C50D3A0}"/>
                </a:ext>
              </a:extLst>
            </p:cNvPr>
            <p:cNvCxnSpPr>
              <a:stCxn id="45" idx="7"/>
              <a:endCxn id="17" idx="3"/>
            </p:cNvCxnSpPr>
            <p:nvPr/>
          </p:nvCxnSpPr>
          <p:spPr>
            <a:xfrm flipV="1">
              <a:off x="4728219" y="1982959"/>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4B2E015-0CB2-DD4C-99E0-7FB69C5FCA31}"/>
                </a:ext>
              </a:extLst>
            </p:cNvPr>
            <p:cNvCxnSpPr>
              <a:stCxn id="46" idx="1"/>
              <a:endCxn id="45" idx="5"/>
            </p:cNvCxnSpPr>
            <p:nvPr/>
          </p:nvCxnSpPr>
          <p:spPr>
            <a:xfrm flipH="1" flipV="1">
              <a:off x="4728219" y="2301228"/>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1EDBCA7-1991-BA4D-8C84-11F5CFA3D86D}"/>
                </a:ext>
              </a:extLst>
            </p:cNvPr>
            <p:cNvCxnSpPr>
              <a:stCxn id="48" idx="1"/>
              <a:endCxn id="45" idx="6"/>
            </p:cNvCxnSpPr>
            <p:nvPr/>
          </p:nvCxnSpPr>
          <p:spPr>
            <a:xfrm flipH="1" flipV="1">
              <a:off x="4740840" y="2270289"/>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F774676-DB05-F947-8F2B-2B15C5E36A3E}"/>
                </a:ext>
              </a:extLst>
            </p:cNvPr>
            <p:cNvCxnSpPr>
              <a:stCxn id="13" idx="4"/>
              <a:endCxn id="48" idx="0"/>
            </p:cNvCxnSpPr>
            <p:nvPr/>
          </p:nvCxnSpPr>
          <p:spPr>
            <a:xfrm flipH="1">
              <a:off x="5455158" y="2413000"/>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28EDF09-68CD-5C41-9C8E-3756603B7F51}"/>
                </a:ext>
              </a:extLst>
            </p:cNvPr>
            <p:cNvCxnSpPr>
              <a:stCxn id="13" idx="3"/>
              <a:endCxn id="65" idx="7"/>
            </p:cNvCxnSpPr>
            <p:nvPr/>
          </p:nvCxnSpPr>
          <p:spPr>
            <a:xfrm flipH="1">
              <a:off x="4915472" y="2385567"/>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7092AC7-EF77-5544-AA4B-7BC7D5D1CBE4}"/>
                </a:ext>
              </a:extLst>
            </p:cNvPr>
            <p:cNvCxnSpPr>
              <a:stCxn id="46" idx="2"/>
              <a:endCxn id="540" idx="7"/>
            </p:cNvCxnSpPr>
            <p:nvPr/>
          </p:nvCxnSpPr>
          <p:spPr>
            <a:xfrm flipH="1">
              <a:off x="4488420" y="2694098"/>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49D43D2-D6BB-3446-B8D9-81F017BC8F8E}"/>
                </a:ext>
              </a:extLst>
            </p:cNvPr>
            <p:cNvCxnSpPr>
              <a:stCxn id="48" idx="5"/>
              <a:endCxn id="545" idx="1"/>
            </p:cNvCxnSpPr>
            <p:nvPr/>
          </p:nvCxnSpPr>
          <p:spPr>
            <a:xfrm>
              <a:off x="5497455" y="2914442"/>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63A13D6-FBBB-7A43-B7C7-B5B2A7D0E75A}"/>
                </a:ext>
              </a:extLst>
            </p:cNvPr>
            <p:cNvCxnSpPr>
              <a:stCxn id="30" idx="2"/>
              <a:endCxn id="34" idx="6"/>
            </p:cNvCxnSpPr>
            <p:nvPr/>
          </p:nvCxnSpPr>
          <p:spPr>
            <a:xfrm flipH="1" flipV="1">
              <a:off x="3502865" y="2039040"/>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9522D49-1241-9C40-B326-581C9F195FF3}"/>
                </a:ext>
              </a:extLst>
            </p:cNvPr>
            <p:cNvCxnSpPr>
              <a:stCxn id="39" idx="1"/>
              <a:endCxn id="35" idx="5"/>
            </p:cNvCxnSpPr>
            <p:nvPr/>
          </p:nvCxnSpPr>
          <p:spPr>
            <a:xfrm flipH="1" flipV="1">
              <a:off x="3096790" y="2097499"/>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1E03841-EB71-7743-8CCD-04D10370FBFF}"/>
                </a:ext>
              </a:extLst>
            </p:cNvPr>
            <p:cNvCxnSpPr>
              <a:stCxn id="41" idx="0"/>
              <a:endCxn id="35" idx="4"/>
            </p:cNvCxnSpPr>
            <p:nvPr/>
          </p:nvCxnSpPr>
          <p:spPr>
            <a:xfrm flipH="1" flipV="1">
              <a:off x="3033935" y="2124075"/>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D2D7CB9-ABE1-614C-9197-082C928D1B38}"/>
                </a:ext>
              </a:extLst>
            </p:cNvPr>
            <p:cNvCxnSpPr>
              <a:stCxn id="39" idx="2"/>
              <a:endCxn id="42" idx="6"/>
            </p:cNvCxnSpPr>
            <p:nvPr/>
          </p:nvCxnSpPr>
          <p:spPr>
            <a:xfrm flipH="1" flipV="1">
              <a:off x="3064610" y="2452599"/>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B7FADC3-6BCB-694F-B376-60B653A86340}"/>
                </a:ext>
              </a:extLst>
            </p:cNvPr>
            <p:cNvCxnSpPr>
              <a:stCxn id="34" idx="3"/>
              <a:endCxn id="42" idx="7"/>
            </p:cNvCxnSpPr>
            <p:nvPr/>
          </p:nvCxnSpPr>
          <p:spPr>
            <a:xfrm flipH="1">
              <a:off x="3025422" y="2129893"/>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87E4AFD-81AE-154E-A8D1-EDB94539A833}"/>
                </a:ext>
              </a:extLst>
            </p:cNvPr>
            <p:cNvCxnSpPr>
              <a:stCxn id="39" idx="3"/>
              <a:endCxn id="41" idx="7"/>
            </p:cNvCxnSpPr>
            <p:nvPr/>
          </p:nvCxnSpPr>
          <p:spPr>
            <a:xfrm flipH="1">
              <a:off x="3214609" y="2587851"/>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0D4127E-E4E3-8F40-ACCC-A500E46AA336}"/>
                </a:ext>
              </a:extLst>
            </p:cNvPr>
            <p:cNvCxnSpPr>
              <a:stCxn id="34" idx="4"/>
              <a:endCxn id="39" idx="0"/>
            </p:cNvCxnSpPr>
            <p:nvPr/>
          </p:nvCxnSpPr>
          <p:spPr>
            <a:xfrm>
              <a:off x="3368756" y="2167525"/>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69A16F3-FDFD-6E40-8F24-C0D4748F71C6}"/>
                </a:ext>
              </a:extLst>
            </p:cNvPr>
            <p:cNvCxnSpPr>
              <a:stCxn id="38" idx="4"/>
              <a:endCxn id="39" idx="0"/>
            </p:cNvCxnSpPr>
            <p:nvPr/>
          </p:nvCxnSpPr>
          <p:spPr>
            <a:xfrm flipH="1">
              <a:off x="3554814" y="1872294"/>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C393882-56A1-9E49-8B14-F67B74EB1760}"/>
                </a:ext>
              </a:extLst>
            </p:cNvPr>
            <p:cNvCxnSpPr>
              <a:stCxn id="30" idx="3"/>
              <a:endCxn id="39" idx="7"/>
            </p:cNvCxnSpPr>
            <p:nvPr/>
          </p:nvCxnSpPr>
          <p:spPr>
            <a:xfrm flipH="1">
              <a:off x="3622087" y="2220012"/>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EBFC2A4-1C36-4444-91EC-37ECEF618777}"/>
                </a:ext>
              </a:extLst>
            </p:cNvPr>
            <p:cNvCxnSpPr>
              <a:stCxn id="73" idx="3"/>
              <a:endCxn id="77" idx="0"/>
            </p:cNvCxnSpPr>
            <p:nvPr/>
          </p:nvCxnSpPr>
          <p:spPr>
            <a:xfrm flipH="1">
              <a:off x="6415133" y="3909181"/>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554F7FE-12EC-294F-9C59-CB0AB6926F14}"/>
                </a:ext>
              </a:extLst>
            </p:cNvPr>
            <p:cNvCxnSpPr>
              <a:stCxn id="74" idx="3"/>
              <a:endCxn id="77" idx="7"/>
            </p:cNvCxnSpPr>
            <p:nvPr/>
          </p:nvCxnSpPr>
          <p:spPr>
            <a:xfrm flipH="1">
              <a:off x="6507703" y="4257670"/>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FED2A98-9A62-8040-BE31-D5A64EE5CE1C}"/>
                </a:ext>
              </a:extLst>
            </p:cNvPr>
            <p:cNvCxnSpPr>
              <a:stCxn id="74" idx="3"/>
              <a:endCxn id="87" idx="7"/>
            </p:cNvCxnSpPr>
            <p:nvPr/>
          </p:nvCxnSpPr>
          <p:spPr>
            <a:xfrm flipH="1">
              <a:off x="6346491" y="4257670"/>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0BAABE1-375F-3641-93B6-9BA59E0BC584}"/>
                </a:ext>
              </a:extLst>
            </p:cNvPr>
            <p:cNvCxnSpPr>
              <a:stCxn id="79" idx="2"/>
              <a:endCxn id="78" idx="6"/>
            </p:cNvCxnSpPr>
            <p:nvPr/>
          </p:nvCxnSpPr>
          <p:spPr>
            <a:xfrm flipH="1">
              <a:off x="6286363" y="4865856"/>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1D56800-98AD-A047-8329-1A6259591CA0}"/>
                </a:ext>
              </a:extLst>
            </p:cNvPr>
            <p:cNvCxnSpPr>
              <a:stCxn id="81" idx="2"/>
              <a:endCxn id="80" idx="6"/>
            </p:cNvCxnSpPr>
            <p:nvPr/>
          </p:nvCxnSpPr>
          <p:spPr>
            <a:xfrm flipH="1">
              <a:off x="7127038" y="4538773"/>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E175B3C-8CEB-F942-94AD-B6FEBDC1474C}"/>
                </a:ext>
              </a:extLst>
            </p:cNvPr>
            <p:cNvCxnSpPr>
              <a:endCxn id="80" idx="6"/>
            </p:cNvCxnSpPr>
            <p:nvPr/>
          </p:nvCxnSpPr>
          <p:spPr>
            <a:xfrm flipH="1" flipV="1">
              <a:off x="7127038" y="4662289"/>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23BD434-3EA1-E545-87A1-587C839EFE03}"/>
                </a:ext>
              </a:extLst>
            </p:cNvPr>
            <p:cNvCxnSpPr>
              <a:stCxn id="84" idx="3"/>
              <a:endCxn id="83" idx="7"/>
            </p:cNvCxnSpPr>
            <p:nvPr/>
          </p:nvCxnSpPr>
          <p:spPr>
            <a:xfrm flipH="1">
              <a:off x="7494168" y="4380538"/>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970E304-FD18-CF45-B101-58A0693A7B1F}"/>
                </a:ext>
              </a:extLst>
            </p:cNvPr>
            <p:cNvCxnSpPr>
              <a:stCxn id="84" idx="4"/>
              <a:endCxn id="91" idx="0"/>
            </p:cNvCxnSpPr>
            <p:nvPr/>
          </p:nvCxnSpPr>
          <p:spPr>
            <a:xfrm>
              <a:off x="7854986" y="4403645"/>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B34F2AB-D4FB-C648-B61B-EA3FD500B115}"/>
                </a:ext>
              </a:extLst>
            </p:cNvPr>
            <p:cNvCxnSpPr>
              <a:stCxn id="84" idx="5"/>
              <a:endCxn id="562" idx="6"/>
            </p:cNvCxnSpPr>
            <p:nvPr/>
          </p:nvCxnSpPr>
          <p:spPr>
            <a:xfrm>
              <a:off x="7909798" y="4380538"/>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1CE3345-673C-634A-9465-241F282D286E}"/>
                </a:ext>
              </a:extLst>
            </p:cNvPr>
            <p:cNvCxnSpPr>
              <a:stCxn id="81" idx="6"/>
              <a:endCxn id="562" idx="2"/>
            </p:cNvCxnSpPr>
            <p:nvPr/>
          </p:nvCxnSpPr>
          <p:spPr>
            <a:xfrm>
              <a:off x="7542975" y="4538773"/>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36906E7-08C6-1D44-8309-29AC4BA9E00F}"/>
                </a:ext>
              </a:extLst>
            </p:cNvPr>
            <p:cNvCxnSpPr>
              <a:stCxn id="74" idx="5"/>
              <a:endCxn id="81" idx="1"/>
            </p:cNvCxnSpPr>
            <p:nvPr/>
          </p:nvCxnSpPr>
          <p:spPr>
            <a:xfrm>
              <a:off x="7018262" y="4257670"/>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2594E40-EE4A-DF45-9687-146DA37BD7CC}"/>
                </a:ext>
              </a:extLst>
            </p:cNvPr>
            <p:cNvCxnSpPr>
              <a:stCxn id="77" idx="5"/>
              <a:endCxn id="79" idx="1"/>
            </p:cNvCxnSpPr>
            <p:nvPr/>
          </p:nvCxnSpPr>
          <p:spPr>
            <a:xfrm>
              <a:off x="6507703" y="4688920"/>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22410C9-6AC5-914E-9D8D-B9279744EEE4}"/>
                </a:ext>
              </a:extLst>
            </p:cNvPr>
            <p:cNvCxnSpPr>
              <a:stCxn id="77" idx="3"/>
              <a:endCxn id="78" idx="0"/>
            </p:cNvCxnSpPr>
            <p:nvPr/>
          </p:nvCxnSpPr>
          <p:spPr>
            <a:xfrm flipH="1">
              <a:off x="6216824" y="4688920"/>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B0BD1A1-3CD5-5E40-8ACF-3D31466F386F}"/>
                </a:ext>
              </a:extLst>
            </p:cNvPr>
            <p:cNvCxnSpPr>
              <a:stCxn id="77" idx="4"/>
              <a:endCxn id="87" idx="0"/>
            </p:cNvCxnSpPr>
            <p:nvPr/>
          </p:nvCxnSpPr>
          <p:spPr>
            <a:xfrm flipH="1">
              <a:off x="6283120" y="4727151"/>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CE947FA-951F-C44C-B0AE-81B70172CAEA}"/>
                </a:ext>
              </a:extLst>
            </p:cNvPr>
            <p:cNvCxnSpPr>
              <a:stCxn id="71" idx="5"/>
              <a:endCxn id="77" idx="1"/>
            </p:cNvCxnSpPr>
            <p:nvPr/>
          </p:nvCxnSpPr>
          <p:spPr>
            <a:xfrm>
              <a:off x="6124493" y="4116678"/>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75CB96A-347D-1B4D-ADD1-8A605707D421}"/>
                </a:ext>
              </a:extLst>
            </p:cNvPr>
            <p:cNvCxnSpPr>
              <a:stCxn id="71" idx="4"/>
              <a:endCxn id="70" idx="7"/>
            </p:cNvCxnSpPr>
            <p:nvPr/>
          </p:nvCxnSpPr>
          <p:spPr>
            <a:xfrm flipH="1">
              <a:off x="6005554" y="4130205"/>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0C15CCE-B863-6345-ACC7-4707CB5AB905}"/>
                </a:ext>
              </a:extLst>
            </p:cNvPr>
            <p:cNvCxnSpPr>
              <a:stCxn id="74" idx="5"/>
              <a:endCxn id="80" idx="0"/>
            </p:cNvCxnSpPr>
            <p:nvPr/>
          </p:nvCxnSpPr>
          <p:spPr>
            <a:xfrm>
              <a:off x="7018262" y="4257670"/>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D3EE0C5-5230-8E45-9A2D-03C406AF66A8}"/>
                </a:ext>
              </a:extLst>
            </p:cNvPr>
            <p:cNvCxnSpPr>
              <a:stCxn id="82" idx="3"/>
              <a:endCxn id="80" idx="7"/>
            </p:cNvCxnSpPr>
            <p:nvPr/>
          </p:nvCxnSpPr>
          <p:spPr>
            <a:xfrm flipH="1">
              <a:off x="7109893" y="3982061"/>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6DD7A98-5578-7F4E-B1E9-6202C870BCB4}"/>
                </a:ext>
              </a:extLst>
            </p:cNvPr>
            <p:cNvCxnSpPr>
              <a:stCxn id="285" idx="4"/>
              <a:endCxn id="81" idx="1"/>
            </p:cNvCxnSpPr>
            <p:nvPr/>
          </p:nvCxnSpPr>
          <p:spPr>
            <a:xfrm>
              <a:off x="7195594" y="3833108"/>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F29B35-19CE-C24C-9845-F2DAF933D3D5}"/>
                </a:ext>
              </a:extLst>
            </p:cNvPr>
            <p:cNvCxnSpPr>
              <a:stCxn id="285" idx="3"/>
              <a:endCxn id="74" idx="7"/>
            </p:cNvCxnSpPr>
            <p:nvPr/>
          </p:nvCxnSpPr>
          <p:spPr>
            <a:xfrm flipH="1">
              <a:off x="7018262" y="3809598"/>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3F58A65-4F0C-B94A-B37C-93D3D2154796}"/>
                </a:ext>
              </a:extLst>
            </p:cNvPr>
            <p:cNvCxnSpPr>
              <a:stCxn id="73" idx="4"/>
              <a:endCxn id="79" idx="0"/>
            </p:cNvCxnSpPr>
            <p:nvPr/>
          </p:nvCxnSpPr>
          <p:spPr>
            <a:xfrm>
              <a:off x="6598649" y="3932691"/>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378BA92-AE7C-704F-8F72-94A6EB5033A7}"/>
                </a:ext>
              </a:extLst>
            </p:cNvPr>
            <p:cNvCxnSpPr>
              <a:stCxn id="77" idx="6"/>
              <a:endCxn id="80" idx="2"/>
            </p:cNvCxnSpPr>
            <p:nvPr/>
          </p:nvCxnSpPr>
          <p:spPr>
            <a:xfrm>
              <a:off x="6546047" y="4596621"/>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F38CEE8-E9A8-AC47-8B1A-33DB804AFB02}"/>
                </a:ext>
              </a:extLst>
            </p:cNvPr>
            <p:cNvCxnSpPr>
              <a:stCxn id="81" idx="0"/>
              <a:endCxn id="82" idx="4"/>
            </p:cNvCxnSpPr>
            <p:nvPr/>
          </p:nvCxnSpPr>
          <p:spPr>
            <a:xfrm flipH="1" flipV="1">
              <a:off x="7477012" y="4001462"/>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BCF65A2-C8D1-E44A-A4D6-92B559BAA3B9}"/>
                </a:ext>
              </a:extLst>
            </p:cNvPr>
            <p:cNvCxnSpPr>
              <a:stCxn id="91" idx="1"/>
              <a:endCxn id="82" idx="5"/>
            </p:cNvCxnSpPr>
            <p:nvPr/>
          </p:nvCxnSpPr>
          <p:spPr>
            <a:xfrm flipH="1" flipV="1">
              <a:off x="7521710" y="3982061"/>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FD7F47F-5475-F640-80E2-E278A8F142A0}"/>
                </a:ext>
              </a:extLst>
            </p:cNvPr>
            <p:cNvCxnSpPr>
              <a:stCxn id="84" idx="1"/>
            </p:cNvCxnSpPr>
            <p:nvPr/>
          </p:nvCxnSpPr>
          <p:spPr>
            <a:xfrm flipH="1" flipV="1">
              <a:off x="7524750" y="3987801"/>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6CB00915-78AE-DD46-B833-E56DE4108B2F}"/>
                </a:ext>
              </a:extLst>
            </p:cNvPr>
            <p:cNvCxnSpPr>
              <a:stCxn id="84" idx="0"/>
              <a:endCxn id="97" idx="4"/>
            </p:cNvCxnSpPr>
            <p:nvPr/>
          </p:nvCxnSpPr>
          <p:spPr>
            <a:xfrm flipH="1" flipV="1">
              <a:off x="7757054" y="3849063"/>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A3520C24-BE9B-9345-BA72-0817FB7127D9}"/>
                </a:ext>
              </a:extLst>
            </p:cNvPr>
            <p:cNvCxnSpPr>
              <a:stCxn id="84" idx="7"/>
              <a:endCxn id="85" idx="3"/>
            </p:cNvCxnSpPr>
            <p:nvPr/>
          </p:nvCxnSpPr>
          <p:spPr>
            <a:xfrm flipV="1">
              <a:off x="7909798" y="3998577"/>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F6863CD3-A70A-FB4D-A562-001ED7901397}"/>
                </a:ext>
              </a:extLst>
            </p:cNvPr>
            <p:cNvCxnSpPr>
              <a:stCxn id="84" idx="6"/>
              <a:endCxn id="92" idx="3"/>
            </p:cNvCxnSpPr>
            <p:nvPr/>
          </p:nvCxnSpPr>
          <p:spPr>
            <a:xfrm flipV="1">
              <a:off x="7932502" y="4207096"/>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1ABA597-1141-9142-BF94-63AC9B475E1B}"/>
                </a:ext>
              </a:extLst>
            </p:cNvPr>
            <p:cNvCxnSpPr>
              <a:stCxn id="97" idx="0"/>
              <a:endCxn id="75" idx="4"/>
            </p:cNvCxnSpPr>
            <p:nvPr/>
          </p:nvCxnSpPr>
          <p:spPr>
            <a:xfrm flipH="1" flipV="1">
              <a:off x="7648004" y="3648247"/>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4A736F63-6A9D-8C48-8EF4-424D0428B04A}"/>
                </a:ext>
              </a:extLst>
            </p:cNvPr>
            <p:cNvCxnSpPr>
              <a:stCxn id="82" idx="0"/>
              <a:endCxn id="75" idx="3"/>
            </p:cNvCxnSpPr>
            <p:nvPr/>
          </p:nvCxnSpPr>
          <p:spPr>
            <a:xfrm flipV="1">
              <a:off x="7477012" y="3617644"/>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BEEF025-E17B-E842-B495-26D6DCB9DA2B}"/>
                </a:ext>
              </a:extLst>
            </p:cNvPr>
            <p:cNvCxnSpPr>
              <a:stCxn id="544" idx="6"/>
              <a:endCxn id="75" idx="2"/>
            </p:cNvCxnSpPr>
            <p:nvPr/>
          </p:nvCxnSpPr>
          <p:spPr>
            <a:xfrm flipV="1">
              <a:off x="6902450" y="3543761"/>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59C1DCC0-DF60-4B4C-B18B-EFF8670B8F2A}"/>
                </a:ext>
              </a:extLst>
            </p:cNvPr>
            <p:cNvCxnSpPr>
              <a:stCxn id="285" idx="6"/>
              <a:endCxn id="75" idx="3"/>
            </p:cNvCxnSpPr>
            <p:nvPr/>
          </p:nvCxnSpPr>
          <p:spPr>
            <a:xfrm flipV="1">
              <a:off x="7276136" y="3617644"/>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6617E12-FA12-3349-8224-F122C63976BD}"/>
                </a:ext>
              </a:extLst>
            </p:cNvPr>
            <p:cNvCxnSpPr>
              <a:stCxn id="285" idx="5"/>
              <a:endCxn id="544" idx="5"/>
            </p:cNvCxnSpPr>
            <p:nvPr/>
          </p:nvCxnSpPr>
          <p:spPr>
            <a:xfrm flipH="1" flipV="1">
              <a:off x="6859208" y="3667484"/>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A17D10D-5A81-8046-B018-2F6449E0059A}"/>
                </a:ext>
              </a:extLst>
            </p:cNvPr>
            <p:cNvCxnSpPr>
              <a:stCxn id="74" idx="0"/>
              <a:endCxn id="544" idx="0"/>
            </p:cNvCxnSpPr>
            <p:nvPr/>
          </p:nvCxnSpPr>
          <p:spPr>
            <a:xfrm flipH="1" flipV="1">
              <a:off x="6754813" y="3429001"/>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D7BEE27-D910-5C4F-B045-F4B87FC585FD}"/>
                </a:ext>
              </a:extLst>
            </p:cNvPr>
            <p:cNvCxnSpPr>
              <a:stCxn id="74" idx="2"/>
              <a:endCxn id="71" idx="6"/>
            </p:cNvCxnSpPr>
            <p:nvPr/>
          </p:nvCxnSpPr>
          <p:spPr>
            <a:xfrm flipH="1" flipV="1">
              <a:off x="6137264" y="4084020"/>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084C64B-A526-6648-AED4-68497C0675BF}"/>
                </a:ext>
              </a:extLst>
            </p:cNvPr>
            <p:cNvCxnSpPr>
              <a:stCxn id="73" idx="1"/>
              <a:endCxn id="72" idx="4"/>
            </p:cNvCxnSpPr>
            <p:nvPr/>
          </p:nvCxnSpPr>
          <p:spPr>
            <a:xfrm flipH="1" flipV="1">
              <a:off x="6402784" y="3446331"/>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97DBBC2-3A67-674B-8ED9-8E461DD45718}"/>
                </a:ext>
              </a:extLst>
            </p:cNvPr>
            <p:cNvCxnSpPr>
              <a:stCxn id="73" idx="0"/>
              <a:endCxn id="544" idx="3"/>
            </p:cNvCxnSpPr>
            <p:nvPr/>
          </p:nvCxnSpPr>
          <p:spPr>
            <a:xfrm flipV="1">
              <a:off x="6598649" y="3667484"/>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F486E1E-5E5D-A24D-A235-BA15B3950401}"/>
                </a:ext>
              </a:extLst>
            </p:cNvPr>
            <p:cNvCxnSpPr>
              <a:stCxn id="544" idx="1"/>
              <a:endCxn id="72" idx="5"/>
            </p:cNvCxnSpPr>
            <p:nvPr/>
          </p:nvCxnSpPr>
          <p:spPr>
            <a:xfrm flipH="1" flipV="1">
              <a:off x="6459736" y="3422821"/>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E8B606A-6583-944A-B548-94E8326DE194}"/>
                </a:ext>
              </a:extLst>
            </p:cNvPr>
            <p:cNvCxnSpPr>
              <a:stCxn id="544" idx="0"/>
              <a:endCxn id="18" idx="4"/>
            </p:cNvCxnSpPr>
            <p:nvPr/>
          </p:nvCxnSpPr>
          <p:spPr>
            <a:xfrm flipV="1">
              <a:off x="6754813" y="3152776"/>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210272E-8EF7-5942-A216-DFFA19150889}"/>
                </a:ext>
              </a:extLst>
            </p:cNvPr>
            <p:cNvCxnSpPr>
              <a:stCxn id="544" idx="7"/>
              <a:endCxn id="19" idx="3"/>
            </p:cNvCxnSpPr>
            <p:nvPr/>
          </p:nvCxnSpPr>
          <p:spPr>
            <a:xfrm flipV="1">
              <a:off x="6859208" y="3296889"/>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418206A0-AC49-3340-A3EA-27107683FCF9}"/>
                </a:ext>
              </a:extLst>
            </p:cNvPr>
            <p:cNvCxnSpPr>
              <a:stCxn id="285" idx="0"/>
              <a:endCxn id="19" idx="4"/>
            </p:cNvCxnSpPr>
            <p:nvPr/>
          </p:nvCxnSpPr>
          <p:spPr>
            <a:xfrm flipH="1" flipV="1">
              <a:off x="7112679" y="3327492"/>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C39DBDB-59E2-D546-9013-98EDC2255E1B}"/>
                </a:ext>
              </a:extLst>
            </p:cNvPr>
            <p:cNvCxnSpPr>
              <a:stCxn id="285" idx="1"/>
              <a:endCxn id="18" idx="5"/>
            </p:cNvCxnSpPr>
            <p:nvPr/>
          </p:nvCxnSpPr>
          <p:spPr>
            <a:xfrm flipH="1" flipV="1">
              <a:off x="6872925" y="3122786"/>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5E6FB0A3-43E3-DA49-8DE1-C42C5B657E5F}"/>
                </a:ext>
              </a:extLst>
            </p:cNvPr>
            <p:cNvCxnSpPr>
              <a:stCxn id="75" idx="1"/>
              <a:endCxn id="19" idx="5"/>
            </p:cNvCxnSpPr>
            <p:nvPr/>
          </p:nvCxnSpPr>
          <p:spPr>
            <a:xfrm flipH="1" flipV="1">
              <a:off x="7185856" y="3296889"/>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80E90BC-A931-4040-B206-DC30C4368A09}"/>
                </a:ext>
              </a:extLst>
            </p:cNvPr>
            <p:cNvCxnSpPr>
              <a:stCxn id="75" idx="0"/>
              <a:endCxn id="76" idx="4"/>
            </p:cNvCxnSpPr>
            <p:nvPr/>
          </p:nvCxnSpPr>
          <p:spPr>
            <a:xfrm flipV="1">
              <a:off x="7648004" y="3209754"/>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7FBC37E-A3AD-A541-9716-B0168989C4CB}"/>
                </a:ext>
              </a:extLst>
            </p:cNvPr>
            <p:cNvCxnSpPr>
              <a:stCxn id="96" idx="3"/>
              <a:endCxn id="97" idx="0"/>
            </p:cNvCxnSpPr>
            <p:nvPr/>
          </p:nvCxnSpPr>
          <p:spPr>
            <a:xfrm flipH="1">
              <a:off x="7757054" y="3579736"/>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B13C47B-7E0C-EF43-9F3C-79054597D091}"/>
                </a:ext>
              </a:extLst>
            </p:cNvPr>
            <p:cNvCxnSpPr>
              <a:stCxn id="97" idx="2"/>
              <a:endCxn id="82" idx="7"/>
            </p:cNvCxnSpPr>
            <p:nvPr/>
          </p:nvCxnSpPr>
          <p:spPr>
            <a:xfrm flipH="1">
              <a:off x="7521710" y="3819138"/>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1107A26C-83E3-0749-B2AB-AFAFD25752ED}"/>
                </a:ext>
              </a:extLst>
            </p:cNvPr>
            <p:cNvCxnSpPr>
              <a:stCxn id="82" idx="1"/>
              <a:endCxn id="285" idx="5"/>
            </p:cNvCxnSpPr>
            <p:nvPr/>
          </p:nvCxnSpPr>
          <p:spPr>
            <a:xfrm flipH="1" flipV="1">
              <a:off x="7252546" y="3809598"/>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0880709-3DE3-824F-9FCF-4E56CBE1CA1F}"/>
                </a:ext>
              </a:extLst>
            </p:cNvPr>
            <p:cNvCxnSpPr>
              <a:stCxn id="82" idx="3"/>
              <a:endCxn id="74" idx="6"/>
            </p:cNvCxnSpPr>
            <p:nvPr/>
          </p:nvCxnSpPr>
          <p:spPr>
            <a:xfrm flipH="1">
              <a:off x="7044511" y="3982061"/>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88007B17-6C03-2D4D-9EE6-322D459DCC59}"/>
                </a:ext>
              </a:extLst>
            </p:cNvPr>
            <p:cNvCxnSpPr>
              <a:stCxn id="85" idx="2"/>
              <a:endCxn id="82" idx="6"/>
            </p:cNvCxnSpPr>
            <p:nvPr/>
          </p:nvCxnSpPr>
          <p:spPr>
            <a:xfrm flipH="1" flipV="1">
              <a:off x="7540224" y="3935225"/>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3CFFBA36-3527-8B42-8778-7C6F5BB9E2D8}"/>
                </a:ext>
              </a:extLst>
            </p:cNvPr>
            <p:cNvCxnSpPr>
              <a:stCxn id="85" idx="1"/>
              <a:endCxn id="75" idx="5"/>
            </p:cNvCxnSpPr>
            <p:nvPr/>
          </p:nvCxnSpPr>
          <p:spPr>
            <a:xfrm flipH="1" flipV="1">
              <a:off x="7721181" y="3617644"/>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348639A-0F98-244F-9C08-817D459DCE63}"/>
                </a:ext>
              </a:extLst>
            </p:cNvPr>
            <p:cNvCxnSpPr>
              <a:stCxn id="85" idx="0"/>
              <a:endCxn id="96" idx="5"/>
            </p:cNvCxnSpPr>
            <p:nvPr/>
          </p:nvCxnSpPr>
          <p:spPr>
            <a:xfrm flipH="1" flipV="1">
              <a:off x="8046502" y="3579736"/>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24BC7C-8605-F94B-9972-42FB5939E23C}"/>
                </a:ext>
              </a:extLst>
            </p:cNvPr>
            <p:cNvCxnSpPr>
              <a:stCxn id="85" idx="7"/>
              <a:endCxn id="99" idx="3"/>
            </p:cNvCxnSpPr>
            <p:nvPr/>
          </p:nvCxnSpPr>
          <p:spPr>
            <a:xfrm flipV="1">
              <a:off x="8164463" y="3480857"/>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434968C-5EE3-BD4F-BDBF-4F6BB0EC240B}"/>
                </a:ext>
              </a:extLst>
            </p:cNvPr>
            <p:cNvCxnSpPr>
              <a:stCxn id="97" idx="6"/>
              <a:endCxn id="561" idx="2"/>
            </p:cNvCxnSpPr>
            <p:nvPr/>
          </p:nvCxnSpPr>
          <p:spPr>
            <a:xfrm flipV="1">
              <a:off x="7787256" y="3812536"/>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20C430E-0EB1-F249-8DC3-FD514CBDAB77}"/>
                </a:ext>
              </a:extLst>
            </p:cNvPr>
            <p:cNvCxnSpPr>
              <a:stCxn id="80" idx="1"/>
              <a:endCxn id="73" idx="5"/>
            </p:cNvCxnSpPr>
            <p:nvPr/>
          </p:nvCxnSpPr>
          <p:spPr>
            <a:xfrm flipH="1" flipV="1">
              <a:off x="6655601" y="3909181"/>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93E3F2B-C6DE-B241-A9BC-99DDAE752452}"/>
                </a:ext>
              </a:extLst>
            </p:cNvPr>
            <p:cNvCxnSpPr>
              <a:stCxn id="285" idx="6"/>
              <a:endCxn id="73" idx="6"/>
            </p:cNvCxnSpPr>
            <p:nvPr/>
          </p:nvCxnSpPr>
          <p:spPr>
            <a:xfrm flipH="1">
              <a:off x="6679191" y="3752841"/>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Oval 284">
              <a:extLst>
                <a:ext uri="{FF2B5EF4-FFF2-40B4-BE49-F238E27FC236}">
                  <a16:creationId xmlns:a16="http://schemas.microsoft.com/office/drawing/2014/main" id="{A91C3E3B-A845-004E-AD4E-2F42A31A00D8}"/>
                </a:ext>
              </a:extLst>
            </p:cNvPr>
            <p:cNvSpPr/>
            <p:nvPr/>
          </p:nvSpPr>
          <p:spPr>
            <a:xfrm>
              <a:off x="7115051" y="3672574"/>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6" name="Straight Connector 285">
              <a:extLst>
                <a:ext uri="{FF2B5EF4-FFF2-40B4-BE49-F238E27FC236}">
                  <a16:creationId xmlns:a16="http://schemas.microsoft.com/office/drawing/2014/main" id="{D3BA43F3-8664-CF49-B93C-7707CFCF26B0}"/>
                </a:ext>
              </a:extLst>
            </p:cNvPr>
            <p:cNvCxnSpPr>
              <a:stCxn id="38" idx="3"/>
              <a:endCxn id="34" idx="7"/>
            </p:cNvCxnSpPr>
            <p:nvPr/>
          </p:nvCxnSpPr>
          <p:spPr>
            <a:xfrm flipH="1">
              <a:off x="3463585" y="1844726"/>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A4383B9C-0FFC-6345-9581-1965AFCD33AB}"/>
                </a:ext>
              </a:extLst>
            </p:cNvPr>
            <p:cNvCxnSpPr>
              <a:stCxn id="32" idx="3"/>
              <a:endCxn id="34" idx="7"/>
            </p:cNvCxnSpPr>
            <p:nvPr/>
          </p:nvCxnSpPr>
          <p:spPr>
            <a:xfrm flipH="1">
              <a:off x="3463585" y="101700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097AD91-EBA2-F742-ACF9-750CA4A415A8}"/>
                </a:ext>
              </a:extLst>
            </p:cNvPr>
            <p:cNvCxnSpPr>
              <a:stCxn id="33" idx="4"/>
              <a:endCxn id="34" idx="0"/>
            </p:cNvCxnSpPr>
            <p:nvPr/>
          </p:nvCxnSpPr>
          <p:spPr>
            <a:xfrm flipH="1">
              <a:off x="3368756" y="102483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4B430A5-E85B-924A-9CD1-80040785E87C}"/>
                </a:ext>
              </a:extLst>
            </p:cNvPr>
            <p:cNvCxnSpPr>
              <a:stCxn id="33" idx="4"/>
              <a:endCxn id="38" idx="0"/>
            </p:cNvCxnSpPr>
            <p:nvPr/>
          </p:nvCxnSpPr>
          <p:spPr>
            <a:xfrm>
              <a:off x="3747187" y="102483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D58AA45-41E6-C549-9DB7-847F27938F7F}"/>
                </a:ext>
              </a:extLst>
            </p:cNvPr>
            <p:cNvCxnSpPr>
              <a:stCxn id="36" idx="5"/>
              <a:endCxn id="38" idx="1"/>
            </p:cNvCxnSpPr>
            <p:nvPr/>
          </p:nvCxnSpPr>
          <p:spPr>
            <a:xfrm>
              <a:off x="3497190" y="1367369"/>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133C82-6099-A447-B0B0-0B6EE39D3DF9}"/>
                </a:ext>
              </a:extLst>
            </p:cNvPr>
            <p:cNvCxnSpPr>
              <a:stCxn id="37" idx="6"/>
              <a:endCxn id="38" idx="2"/>
            </p:cNvCxnSpPr>
            <p:nvPr/>
          </p:nvCxnSpPr>
          <p:spPr>
            <a:xfrm>
              <a:off x="3193453" y="1713159"/>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1A37671C-6C2E-084B-8E56-37593C2CDD21}"/>
                </a:ext>
              </a:extLst>
            </p:cNvPr>
            <p:cNvCxnSpPr>
              <a:stCxn id="37" idx="5"/>
              <a:endCxn id="34" idx="1"/>
            </p:cNvCxnSpPr>
            <p:nvPr/>
          </p:nvCxnSpPr>
          <p:spPr>
            <a:xfrm>
              <a:off x="3172766" y="1759916"/>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6450590-6993-8242-A936-F0F26225BC50}"/>
                </a:ext>
              </a:extLst>
            </p:cNvPr>
            <p:cNvCxnSpPr>
              <a:stCxn id="31" idx="3"/>
              <a:endCxn id="38" idx="7"/>
            </p:cNvCxnSpPr>
            <p:nvPr/>
          </p:nvCxnSpPr>
          <p:spPr>
            <a:xfrm flipH="1">
              <a:off x="3828035" y="1587069"/>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7CC7EEE-A530-5B45-AF36-5BAFBE07F772}"/>
                </a:ext>
              </a:extLst>
            </p:cNvPr>
            <p:cNvCxnSpPr>
              <a:stCxn id="32" idx="4"/>
              <a:endCxn id="31" idx="0"/>
            </p:cNvCxnSpPr>
            <p:nvPr/>
          </p:nvCxnSpPr>
          <p:spPr>
            <a:xfrm>
              <a:off x="4087413" y="1047000"/>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4826217-0FE1-DF4E-85EE-D1C8330245ED}"/>
                </a:ext>
              </a:extLst>
            </p:cNvPr>
            <p:cNvCxnSpPr>
              <a:stCxn id="33" idx="5"/>
              <a:endCxn id="31" idx="1"/>
            </p:cNvCxnSpPr>
            <p:nvPr/>
          </p:nvCxnSpPr>
          <p:spPr>
            <a:xfrm>
              <a:off x="3820432" y="994848"/>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248A56A2-9F77-9B44-B6B3-F896CCCEC548}"/>
                </a:ext>
              </a:extLst>
            </p:cNvPr>
            <p:cNvCxnSpPr>
              <a:stCxn id="36" idx="6"/>
              <a:endCxn id="31" idx="2"/>
            </p:cNvCxnSpPr>
            <p:nvPr/>
          </p:nvCxnSpPr>
          <p:spPr>
            <a:xfrm>
              <a:off x="3519226" y="1315173"/>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5CB31C7-FBA2-934C-BC53-AA4142F0EFA7}"/>
                </a:ext>
              </a:extLst>
            </p:cNvPr>
            <p:cNvCxnSpPr>
              <a:stCxn id="43" idx="0"/>
              <a:endCxn id="31" idx="4"/>
            </p:cNvCxnSpPr>
            <p:nvPr/>
          </p:nvCxnSpPr>
          <p:spPr>
            <a:xfrm flipH="1" flipV="1">
              <a:off x="4128141" y="1629381"/>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CE31917-0AE5-E847-A443-1168080B3067}"/>
                </a:ext>
              </a:extLst>
            </p:cNvPr>
            <p:cNvCxnSpPr>
              <a:stCxn id="30" idx="0"/>
              <a:endCxn id="31" idx="4"/>
            </p:cNvCxnSpPr>
            <p:nvPr/>
          </p:nvCxnSpPr>
          <p:spPr>
            <a:xfrm flipV="1">
              <a:off x="3954009" y="1629381"/>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97A2199E-183E-3A45-BDE7-DBCF9E3EACED}"/>
                </a:ext>
              </a:extLst>
            </p:cNvPr>
            <p:cNvCxnSpPr>
              <a:stCxn id="30" idx="1"/>
              <a:endCxn id="38" idx="5"/>
            </p:cNvCxnSpPr>
            <p:nvPr/>
          </p:nvCxnSpPr>
          <p:spPr>
            <a:xfrm flipH="1" flipV="1">
              <a:off x="3828035" y="1844726"/>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75DDCFA2-E783-2C4B-85A9-54B65024D138}"/>
                </a:ext>
              </a:extLst>
            </p:cNvPr>
            <p:cNvCxnSpPr>
              <a:stCxn id="35" idx="7"/>
              <a:endCxn id="38" idx="2"/>
            </p:cNvCxnSpPr>
            <p:nvPr/>
          </p:nvCxnSpPr>
          <p:spPr>
            <a:xfrm flipV="1">
              <a:off x="3096790" y="1778172"/>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0CAF9FE4-A341-DD4D-9C2C-3334B39D4784}"/>
                </a:ext>
              </a:extLst>
            </p:cNvPr>
            <p:cNvCxnSpPr>
              <a:stCxn id="35" idx="6"/>
              <a:endCxn id="34" idx="2"/>
            </p:cNvCxnSpPr>
            <p:nvPr/>
          </p:nvCxnSpPr>
          <p:spPr>
            <a:xfrm>
              <a:off x="3122825" y="2033340"/>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319FEBA-2204-FC4B-8F37-EC9B11D52DA3}"/>
                </a:ext>
              </a:extLst>
            </p:cNvPr>
            <p:cNvCxnSpPr>
              <a:stCxn id="34" idx="5"/>
              <a:endCxn id="40" idx="1"/>
            </p:cNvCxnSpPr>
            <p:nvPr/>
          </p:nvCxnSpPr>
          <p:spPr>
            <a:xfrm>
              <a:off x="3463585" y="2129893"/>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0F6CF9E9-F85B-A84E-A15B-AF600B4E762B}"/>
                </a:ext>
              </a:extLst>
            </p:cNvPr>
            <p:cNvCxnSpPr>
              <a:stCxn id="39" idx="6"/>
              <a:endCxn id="40" idx="2"/>
            </p:cNvCxnSpPr>
            <p:nvPr/>
          </p:nvCxnSpPr>
          <p:spPr>
            <a:xfrm>
              <a:off x="3649953" y="2527077"/>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D252012-29B1-774D-BC4A-CA44EE31AA41}"/>
                </a:ext>
              </a:extLst>
            </p:cNvPr>
            <p:cNvCxnSpPr>
              <a:stCxn id="30" idx="5"/>
              <a:endCxn id="16" idx="1"/>
            </p:cNvCxnSpPr>
            <p:nvPr/>
          </p:nvCxnSpPr>
          <p:spPr>
            <a:xfrm>
              <a:off x="4007208" y="2220012"/>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726F205-5E41-864C-ACE6-4BD1E4935208}"/>
                </a:ext>
              </a:extLst>
            </p:cNvPr>
            <p:cNvCxnSpPr>
              <a:stCxn id="43" idx="6"/>
              <a:endCxn id="17" idx="2"/>
            </p:cNvCxnSpPr>
            <p:nvPr/>
          </p:nvCxnSpPr>
          <p:spPr>
            <a:xfrm flipV="1">
              <a:off x="4399007" y="1910556"/>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8FC69396-9100-B34F-8E61-1911C4A74E5A}"/>
                </a:ext>
              </a:extLst>
            </p:cNvPr>
            <p:cNvCxnSpPr>
              <a:stCxn id="38" idx="5"/>
              <a:endCxn id="43" idx="1"/>
            </p:cNvCxnSpPr>
            <p:nvPr/>
          </p:nvCxnSpPr>
          <p:spPr>
            <a:xfrm>
              <a:off x="3828035" y="1844726"/>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3D0A8764-73C2-D94F-8992-1C7A9A56363E}"/>
                </a:ext>
              </a:extLst>
            </p:cNvPr>
            <p:cNvCxnSpPr>
              <a:stCxn id="30" idx="6"/>
              <a:endCxn id="43" idx="2"/>
            </p:cNvCxnSpPr>
            <p:nvPr/>
          </p:nvCxnSpPr>
          <p:spPr>
            <a:xfrm flipV="1">
              <a:off x="4029244" y="2093119"/>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59F9904-8860-F74F-A59A-2C8514C90F29}"/>
                </a:ext>
              </a:extLst>
            </p:cNvPr>
            <p:cNvCxnSpPr>
              <a:stCxn id="38" idx="6"/>
              <a:endCxn id="44" idx="2"/>
            </p:cNvCxnSpPr>
            <p:nvPr/>
          </p:nvCxnSpPr>
          <p:spPr>
            <a:xfrm flipV="1">
              <a:off x="3856671" y="1763321"/>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472C960-2271-5F44-8996-A5B4C93C02C3}"/>
                </a:ext>
              </a:extLst>
            </p:cNvPr>
            <p:cNvCxnSpPr>
              <a:stCxn id="31" idx="5"/>
              <a:endCxn id="44" idx="1"/>
            </p:cNvCxnSpPr>
            <p:nvPr/>
          </p:nvCxnSpPr>
          <p:spPr>
            <a:xfrm>
              <a:off x="4233658" y="1587069"/>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22D6A8F-0E83-DF4E-96D1-D2BDAD619378}"/>
                </a:ext>
              </a:extLst>
            </p:cNvPr>
            <p:cNvCxnSpPr>
              <a:stCxn id="44" idx="5"/>
              <a:endCxn id="13" idx="2"/>
            </p:cNvCxnSpPr>
            <p:nvPr/>
          </p:nvCxnSpPr>
          <p:spPr>
            <a:xfrm>
              <a:off x="4612826" y="1843582"/>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E1E7A43-6F55-024D-8A74-52CB16D18F9E}"/>
                </a:ext>
              </a:extLst>
            </p:cNvPr>
            <p:cNvCxnSpPr>
              <a:stCxn id="45" idx="6"/>
              <a:endCxn id="13" idx="2"/>
            </p:cNvCxnSpPr>
            <p:nvPr/>
          </p:nvCxnSpPr>
          <p:spPr>
            <a:xfrm>
              <a:off x="4740840" y="2270289"/>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F2BFC0A-9EBC-0B41-9570-7CB4E142BDEA}"/>
                </a:ext>
              </a:extLst>
            </p:cNvPr>
            <p:cNvCxnSpPr>
              <a:stCxn id="16" idx="6"/>
              <a:endCxn id="13" idx="2"/>
            </p:cNvCxnSpPr>
            <p:nvPr/>
          </p:nvCxnSpPr>
          <p:spPr>
            <a:xfrm flipV="1">
              <a:off x="4638674" y="2319339"/>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9F55E14-F821-3C40-8704-9F8908759523}"/>
                </a:ext>
              </a:extLst>
            </p:cNvPr>
            <p:cNvCxnSpPr>
              <a:stCxn id="16" idx="6"/>
              <a:endCxn id="46" idx="2"/>
            </p:cNvCxnSpPr>
            <p:nvPr/>
          </p:nvCxnSpPr>
          <p:spPr>
            <a:xfrm>
              <a:off x="4638674" y="2582067"/>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370EE24-A313-BB4F-8524-0B27A1D2E66E}"/>
                </a:ext>
              </a:extLst>
            </p:cNvPr>
            <p:cNvCxnSpPr>
              <a:stCxn id="46" idx="6"/>
              <a:endCxn id="48" idx="1"/>
            </p:cNvCxnSpPr>
            <p:nvPr/>
          </p:nvCxnSpPr>
          <p:spPr>
            <a:xfrm>
              <a:off x="5037453" y="2694098"/>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84E5D250-5712-964B-9FD3-2D79F52AD5BE}"/>
                </a:ext>
              </a:extLst>
            </p:cNvPr>
            <p:cNvCxnSpPr>
              <a:stCxn id="46" idx="7"/>
              <a:endCxn id="13" idx="3"/>
            </p:cNvCxnSpPr>
            <p:nvPr/>
          </p:nvCxnSpPr>
          <p:spPr>
            <a:xfrm flipV="1">
              <a:off x="5011768" y="2385567"/>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C95013F-BE93-0B49-8CB5-2A353B1527EB}"/>
                </a:ext>
              </a:extLst>
            </p:cNvPr>
            <p:cNvCxnSpPr>
              <a:stCxn id="46" idx="0"/>
              <a:endCxn id="17" idx="4"/>
            </p:cNvCxnSpPr>
            <p:nvPr/>
          </p:nvCxnSpPr>
          <p:spPr>
            <a:xfrm flipV="1">
              <a:off x="4949758" y="2012950"/>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5B3C8FCE-0888-0C46-82A2-59B259A006B0}"/>
                </a:ext>
              </a:extLst>
            </p:cNvPr>
            <p:cNvCxnSpPr>
              <a:stCxn id="17" idx="7"/>
              <a:endCxn id="28" idx="3"/>
            </p:cNvCxnSpPr>
            <p:nvPr/>
          </p:nvCxnSpPr>
          <p:spPr>
            <a:xfrm flipV="1">
              <a:off x="5189362" y="1628585"/>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58A805C-957D-1441-9A8D-5293F8310D66}"/>
                </a:ext>
              </a:extLst>
            </p:cNvPr>
            <p:cNvCxnSpPr>
              <a:stCxn id="17" idx="0"/>
              <a:endCxn id="29" idx="4"/>
            </p:cNvCxnSpPr>
            <p:nvPr/>
          </p:nvCxnSpPr>
          <p:spPr>
            <a:xfrm flipH="1" flipV="1">
              <a:off x="5007697" y="1308101"/>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907E161B-17F9-1D41-9AC7-09C26973A874}"/>
                </a:ext>
              </a:extLst>
            </p:cNvPr>
            <p:cNvCxnSpPr>
              <a:stCxn id="17" idx="2"/>
            </p:cNvCxnSpPr>
            <p:nvPr/>
          </p:nvCxnSpPr>
          <p:spPr>
            <a:xfrm flipH="1" flipV="1">
              <a:off x="4648201" y="1790701"/>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517CEE8-B481-1345-B0AA-4412807FE3F3}"/>
                </a:ext>
              </a:extLst>
            </p:cNvPr>
            <p:cNvCxnSpPr>
              <a:stCxn id="17" idx="1"/>
              <a:endCxn id="53" idx="5"/>
            </p:cNvCxnSpPr>
            <p:nvPr/>
          </p:nvCxnSpPr>
          <p:spPr>
            <a:xfrm flipH="1" flipV="1">
              <a:off x="4539259" y="1218978"/>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75579CCE-4025-DF40-A43E-91D41D62F1BF}"/>
                </a:ext>
              </a:extLst>
            </p:cNvPr>
            <p:cNvCxnSpPr>
              <a:stCxn id="29" idx="2"/>
              <a:endCxn id="31" idx="6"/>
            </p:cNvCxnSpPr>
            <p:nvPr/>
          </p:nvCxnSpPr>
          <p:spPr>
            <a:xfrm flipH="1">
              <a:off x="4277365" y="1228428"/>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3CB5D31-6B32-3744-B4C4-F05437B2CCED}"/>
                </a:ext>
              </a:extLst>
            </p:cNvPr>
            <p:cNvCxnSpPr>
              <a:stCxn id="29" idx="3"/>
              <a:endCxn id="44" idx="7"/>
            </p:cNvCxnSpPr>
            <p:nvPr/>
          </p:nvCxnSpPr>
          <p:spPr>
            <a:xfrm flipH="1">
              <a:off x="4612826" y="1284765"/>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A9B5D8-C176-3949-AAA7-620B66009E5E}"/>
                </a:ext>
              </a:extLst>
            </p:cNvPr>
            <p:cNvCxnSpPr>
              <a:stCxn id="53" idx="4"/>
              <a:endCxn id="44" idx="0"/>
            </p:cNvCxnSpPr>
            <p:nvPr/>
          </p:nvCxnSpPr>
          <p:spPr>
            <a:xfrm>
              <a:off x="4485421" y="1241357"/>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344F2737-4DA3-1E45-A063-D7BBEBCB15C2}"/>
                </a:ext>
              </a:extLst>
            </p:cNvPr>
            <p:cNvCxnSpPr>
              <a:stCxn id="28" idx="2"/>
              <a:endCxn id="44" idx="6"/>
            </p:cNvCxnSpPr>
            <p:nvPr/>
          </p:nvCxnSpPr>
          <p:spPr>
            <a:xfrm flipH="1">
              <a:off x="4646420" y="1576389"/>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B3A18803-BDA8-EF44-8745-3D8660238671}"/>
                </a:ext>
              </a:extLst>
            </p:cNvPr>
            <p:cNvCxnSpPr>
              <a:stCxn id="28" idx="4"/>
              <a:endCxn id="13" idx="1"/>
            </p:cNvCxnSpPr>
            <p:nvPr/>
          </p:nvCxnSpPr>
          <p:spPr>
            <a:xfrm>
              <a:off x="5310883" y="1650205"/>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53BE4D2E-F8AC-264F-B5F2-DE097137D8B1}"/>
                </a:ext>
              </a:extLst>
            </p:cNvPr>
            <p:cNvCxnSpPr>
              <a:stCxn id="17" idx="6"/>
              <a:endCxn id="21" idx="3"/>
            </p:cNvCxnSpPr>
            <p:nvPr/>
          </p:nvCxnSpPr>
          <p:spPr>
            <a:xfrm flipV="1">
              <a:off x="5219701" y="1647557"/>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6007E6F-3716-ED4D-AA30-A11951715AB9}"/>
                </a:ext>
              </a:extLst>
            </p:cNvPr>
            <p:cNvCxnSpPr>
              <a:stCxn id="17" idx="6"/>
              <a:endCxn id="541" idx="2"/>
            </p:cNvCxnSpPr>
            <p:nvPr/>
          </p:nvCxnSpPr>
          <p:spPr>
            <a:xfrm>
              <a:off x="5219701" y="1910556"/>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D4E7740-72DF-974E-81F8-B0D41A1D3FBB}"/>
                </a:ext>
              </a:extLst>
            </p:cNvPr>
            <p:cNvCxnSpPr>
              <a:stCxn id="17" idx="5"/>
              <a:endCxn id="13" idx="1"/>
            </p:cNvCxnSpPr>
            <p:nvPr/>
          </p:nvCxnSpPr>
          <p:spPr>
            <a:xfrm>
              <a:off x="5189362" y="1982959"/>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10B4F7FF-44C6-8340-B947-83AF0E41B16C}"/>
                </a:ext>
              </a:extLst>
            </p:cNvPr>
            <p:cNvCxnSpPr>
              <a:stCxn id="28" idx="5"/>
              <a:endCxn id="541" idx="5"/>
            </p:cNvCxnSpPr>
            <p:nvPr/>
          </p:nvCxnSpPr>
          <p:spPr>
            <a:xfrm>
              <a:off x="5360798" y="1628585"/>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84BA353C-A2C0-424E-9E35-7C2732D1A29F}"/>
                </a:ext>
              </a:extLst>
            </p:cNvPr>
            <p:cNvCxnSpPr>
              <a:stCxn id="28" idx="6"/>
              <a:endCxn id="21" idx="2"/>
            </p:cNvCxnSpPr>
            <p:nvPr/>
          </p:nvCxnSpPr>
          <p:spPr>
            <a:xfrm>
              <a:off x="5381473" y="1576389"/>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4AECCAB-10E5-154D-98F2-4CF66C57ADDB}"/>
                </a:ext>
              </a:extLst>
            </p:cNvPr>
            <p:cNvCxnSpPr>
              <a:stCxn id="29" idx="5"/>
              <a:endCxn id="28" idx="1"/>
            </p:cNvCxnSpPr>
            <p:nvPr/>
          </p:nvCxnSpPr>
          <p:spPr>
            <a:xfrm>
              <a:off x="5065558" y="1284765"/>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88EBCAB8-74A1-A441-8337-CDF6CFF3BBBA}"/>
                </a:ext>
              </a:extLst>
            </p:cNvPr>
            <p:cNvCxnSpPr>
              <a:stCxn id="22" idx="3"/>
              <a:endCxn id="28" idx="7"/>
            </p:cNvCxnSpPr>
            <p:nvPr/>
          </p:nvCxnSpPr>
          <p:spPr>
            <a:xfrm flipH="1">
              <a:off x="5360798" y="1232243"/>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B26BDE0F-8365-A945-9A10-E251BAD6ECA1}"/>
                </a:ext>
              </a:extLst>
            </p:cNvPr>
            <p:cNvCxnSpPr>
              <a:stCxn id="52" idx="4"/>
              <a:endCxn id="29" idx="0"/>
            </p:cNvCxnSpPr>
            <p:nvPr/>
          </p:nvCxnSpPr>
          <p:spPr>
            <a:xfrm flipH="1">
              <a:off x="5007697" y="880266"/>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EA41322-1632-164B-B468-3490DA984424}"/>
                </a:ext>
              </a:extLst>
            </p:cNvPr>
            <p:cNvCxnSpPr>
              <a:stCxn id="54" idx="2"/>
              <a:endCxn id="32" idx="6"/>
            </p:cNvCxnSpPr>
            <p:nvPr/>
          </p:nvCxnSpPr>
          <p:spPr>
            <a:xfrm flipH="1">
              <a:off x="4190997" y="723967"/>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2404BB5B-5151-4D47-9F66-6AC7E2CF2488}"/>
                </a:ext>
              </a:extLst>
            </p:cNvPr>
            <p:cNvCxnSpPr>
              <a:stCxn id="61" idx="3"/>
              <a:endCxn id="32" idx="7"/>
            </p:cNvCxnSpPr>
            <p:nvPr/>
          </p:nvCxnSpPr>
          <p:spPr>
            <a:xfrm flipH="1">
              <a:off x="4160658" y="626393"/>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0F3F91F-D1FF-0B46-B24C-932B5B4E01DF}"/>
                </a:ext>
              </a:extLst>
            </p:cNvPr>
            <p:cNvCxnSpPr>
              <a:endCxn id="53" idx="0"/>
            </p:cNvCxnSpPr>
            <p:nvPr/>
          </p:nvCxnSpPr>
          <p:spPr>
            <a:xfrm>
              <a:off x="4352926" y="654050"/>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97DD686D-582F-B642-A68C-E076A890814A}"/>
                </a:ext>
              </a:extLst>
            </p:cNvPr>
            <p:cNvCxnSpPr>
              <a:stCxn id="32" idx="5"/>
              <a:endCxn id="53" idx="1"/>
            </p:cNvCxnSpPr>
            <p:nvPr/>
          </p:nvCxnSpPr>
          <p:spPr>
            <a:xfrm>
              <a:off x="4160658" y="101700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60FFD5B-0770-5B40-A1A6-5A4527831DDF}"/>
                </a:ext>
              </a:extLst>
            </p:cNvPr>
            <p:cNvCxnSpPr>
              <a:stCxn id="31" idx="7"/>
              <a:endCxn id="53" idx="3"/>
            </p:cNvCxnSpPr>
            <p:nvPr/>
          </p:nvCxnSpPr>
          <p:spPr>
            <a:xfrm flipV="1">
              <a:off x="4233658" y="1218978"/>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5325264E-790C-2B48-9E41-C548DC0FEB4F}"/>
                </a:ext>
              </a:extLst>
            </p:cNvPr>
            <p:cNvCxnSpPr>
              <a:stCxn id="53" idx="0"/>
              <a:endCxn id="54" idx="4"/>
            </p:cNvCxnSpPr>
            <p:nvPr/>
          </p:nvCxnSpPr>
          <p:spPr>
            <a:xfrm flipV="1">
              <a:off x="4485421" y="807176"/>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F39265DC-C415-9743-815B-309569D0C85F}"/>
                </a:ext>
              </a:extLst>
            </p:cNvPr>
            <p:cNvCxnSpPr>
              <a:stCxn id="53" idx="7"/>
              <a:endCxn id="52" idx="3"/>
            </p:cNvCxnSpPr>
            <p:nvPr/>
          </p:nvCxnSpPr>
          <p:spPr>
            <a:xfrm flipV="1">
              <a:off x="4539259" y="858646"/>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6DFD213F-DE10-6642-99C0-7DC516B96C29}"/>
                </a:ext>
              </a:extLst>
            </p:cNvPr>
            <p:cNvCxnSpPr>
              <a:stCxn id="29" idx="1"/>
            </p:cNvCxnSpPr>
            <p:nvPr/>
          </p:nvCxnSpPr>
          <p:spPr>
            <a:xfrm flipH="1" flipV="1">
              <a:off x="4711701" y="796927"/>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55F562F5-A343-6042-BE8E-9EBAED94C645}"/>
                </a:ext>
              </a:extLst>
            </p:cNvPr>
            <p:cNvCxnSpPr>
              <a:stCxn id="29" idx="2"/>
              <a:endCxn id="53" idx="6"/>
            </p:cNvCxnSpPr>
            <p:nvPr/>
          </p:nvCxnSpPr>
          <p:spPr>
            <a:xfrm flipH="1" flipV="1">
              <a:off x="4561560" y="1164951"/>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E3D4E42-9D79-114F-B1C8-B8D21C621C98}"/>
                </a:ext>
              </a:extLst>
            </p:cNvPr>
            <p:cNvCxnSpPr>
              <a:stCxn id="44" idx="7"/>
              <a:endCxn id="52" idx="3"/>
            </p:cNvCxnSpPr>
            <p:nvPr/>
          </p:nvCxnSpPr>
          <p:spPr>
            <a:xfrm flipV="1">
              <a:off x="4612826" y="858646"/>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22B2730-1F3C-584C-ADE8-4A4F7910E9F4}"/>
                </a:ext>
              </a:extLst>
            </p:cNvPr>
            <p:cNvCxnSpPr>
              <a:stCxn id="556" idx="3"/>
              <a:endCxn id="29" idx="7"/>
            </p:cNvCxnSpPr>
            <p:nvPr/>
          </p:nvCxnSpPr>
          <p:spPr>
            <a:xfrm flipH="1">
              <a:off x="5065558" y="88691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4228904-6845-BD4F-80B9-F5FA907CB905}"/>
                </a:ext>
              </a:extLst>
            </p:cNvPr>
            <p:cNvCxnSpPr>
              <a:stCxn id="54" idx="1"/>
              <a:endCxn id="61" idx="6"/>
            </p:cNvCxnSpPr>
            <p:nvPr/>
          </p:nvCxnSpPr>
          <p:spPr>
            <a:xfrm flipH="1" flipV="1">
              <a:off x="4408046" y="568628"/>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EE2552C6-5A04-7E48-A191-6489ED628D98}"/>
                </a:ext>
              </a:extLst>
            </p:cNvPr>
            <p:cNvCxnSpPr>
              <a:stCxn id="55" idx="3"/>
              <a:endCxn id="54" idx="7"/>
            </p:cNvCxnSpPr>
            <p:nvPr/>
          </p:nvCxnSpPr>
          <p:spPr>
            <a:xfrm flipH="1">
              <a:off x="4718006" y="470538"/>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E4F012B4-1F05-F44F-9444-68619462E111}"/>
                </a:ext>
              </a:extLst>
            </p:cNvPr>
            <p:cNvCxnSpPr>
              <a:stCxn id="52" idx="2"/>
              <a:endCxn id="54" idx="6"/>
            </p:cNvCxnSpPr>
            <p:nvPr/>
          </p:nvCxnSpPr>
          <p:spPr>
            <a:xfrm flipH="1" flipV="1">
              <a:off x="4744079" y="723967"/>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016298B-F3C2-464E-A429-B0FC7B51685E}"/>
                </a:ext>
              </a:extLst>
            </p:cNvPr>
            <p:cNvCxnSpPr>
              <a:stCxn id="556" idx="2"/>
              <a:endCxn id="52" idx="6"/>
            </p:cNvCxnSpPr>
            <p:nvPr/>
          </p:nvCxnSpPr>
          <p:spPr>
            <a:xfrm flipH="1" flipV="1">
              <a:off x="5108043" y="806450"/>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6730C32-2404-5F46-AD40-F580BEB4B304}"/>
                </a:ext>
              </a:extLst>
            </p:cNvPr>
            <p:cNvCxnSpPr>
              <a:stCxn id="56" idx="3"/>
              <a:endCxn id="52" idx="7"/>
            </p:cNvCxnSpPr>
            <p:nvPr/>
          </p:nvCxnSpPr>
          <p:spPr>
            <a:xfrm flipH="1">
              <a:off x="5087368" y="382546"/>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94BE67A6-70EE-F34A-8E8E-F2347A47EA1B}"/>
                </a:ext>
              </a:extLst>
            </p:cNvPr>
            <p:cNvCxnSpPr>
              <a:stCxn id="55" idx="4"/>
              <a:endCxn id="52" idx="0"/>
            </p:cNvCxnSpPr>
            <p:nvPr/>
          </p:nvCxnSpPr>
          <p:spPr>
            <a:xfrm flipH="1">
              <a:off x="5037453" y="496310"/>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35A2B3A-5830-4247-B79D-45B50C8AD262}"/>
                </a:ext>
              </a:extLst>
            </p:cNvPr>
            <p:cNvCxnSpPr>
              <a:stCxn id="56" idx="4"/>
              <a:endCxn id="556" idx="0"/>
            </p:cNvCxnSpPr>
            <p:nvPr/>
          </p:nvCxnSpPr>
          <p:spPr>
            <a:xfrm>
              <a:off x="5425891" y="408318"/>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E2470E0B-12B1-4445-9412-CD58156292DC}"/>
                </a:ext>
              </a:extLst>
            </p:cNvPr>
            <p:cNvCxnSpPr>
              <a:stCxn id="52" idx="5"/>
              <a:endCxn id="22" idx="1"/>
            </p:cNvCxnSpPr>
            <p:nvPr/>
          </p:nvCxnSpPr>
          <p:spPr>
            <a:xfrm>
              <a:off x="5087368" y="858646"/>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BE0FEBA2-FDAB-B440-8FB3-9F3DD3962E4F}"/>
                </a:ext>
              </a:extLst>
            </p:cNvPr>
            <p:cNvCxnSpPr>
              <a:stCxn id="29" idx="6"/>
              <a:endCxn id="22" idx="2"/>
            </p:cNvCxnSpPr>
            <p:nvPr/>
          </p:nvCxnSpPr>
          <p:spPr>
            <a:xfrm flipV="1">
              <a:off x="5089525" y="1148756"/>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9762523-3843-0A4C-B570-A0539F5FAE72}"/>
                </a:ext>
              </a:extLst>
            </p:cNvPr>
            <p:cNvCxnSpPr>
              <a:stCxn id="29" idx="6"/>
              <a:endCxn id="21" idx="1"/>
            </p:cNvCxnSpPr>
            <p:nvPr/>
          </p:nvCxnSpPr>
          <p:spPr>
            <a:xfrm>
              <a:off x="5089525" y="1228428"/>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9707646-7BC9-D847-85B6-4D1CD1D8CB32}"/>
                </a:ext>
              </a:extLst>
            </p:cNvPr>
            <p:cNvCxnSpPr>
              <a:stCxn id="22" idx="4"/>
              <a:endCxn id="21" idx="0"/>
            </p:cNvCxnSpPr>
            <p:nvPr/>
          </p:nvCxnSpPr>
          <p:spPr>
            <a:xfrm>
              <a:off x="5636022" y="1266825"/>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C51ADB5-B473-5D4F-A358-6F1818E2212C}"/>
                </a:ext>
              </a:extLst>
            </p:cNvPr>
            <p:cNvCxnSpPr>
              <a:stCxn id="23" idx="3"/>
              <a:endCxn id="21" idx="7"/>
            </p:cNvCxnSpPr>
            <p:nvPr/>
          </p:nvCxnSpPr>
          <p:spPr>
            <a:xfrm flipH="1">
              <a:off x="5785473" y="964788"/>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A5D766E-520F-1245-898A-2D698BFD31DB}"/>
                </a:ext>
              </a:extLst>
            </p:cNvPr>
            <p:cNvCxnSpPr>
              <a:stCxn id="23" idx="3"/>
              <a:endCxn id="22" idx="6"/>
            </p:cNvCxnSpPr>
            <p:nvPr/>
          </p:nvCxnSpPr>
          <p:spPr>
            <a:xfrm flipH="1">
              <a:off x="5750718" y="964788"/>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62E877C-8783-9144-9F04-5EF77005D3A6}"/>
                </a:ext>
              </a:extLst>
            </p:cNvPr>
            <p:cNvCxnSpPr>
              <a:stCxn id="23" idx="2"/>
              <a:endCxn id="556" idx="6"/>
            </p:cNvCxnSpPr>
            <p:nvPr/>
          </p:nvCxnSpPr>
          <p:spPr>
            <a:xfrm flipH="1" flipV="1">
              <a:off x="5645997" y="812413"/>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772DE85A-B9EB-E345-A73F-434739518D8E}"/>
                </a:ext>
              </a:extLst>
            </p:cNvPr>
            <p:cNvCxnSpPr>
              <a:stCxn id="551" idx="1"/>
              <a:endCxn id="556" idx="5"/>
            </p:cNvCxnSpPr>
            <p:nvPr/>
          </p:nvCxnSpPr>
          <p:spPr>
            <a:xfrm flipH="1" flipV="1">
              <a:off x="5613763" y="88691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25A106C-91A5-7846-A15D-C4CE59A334D6}"/>
                </a:ext>
              </a:extLst>
            </p:cNvPr>
            <p:cNvCxnSpPr>
              <a:stCxn id="551" idx="2"/>
              <a:endCxn id="22" idx="5"/>
            </p:cNvCxnSpPr>
            <p:nvPr/>
          </p:nvCxnSpPr>
          <p:spPr>
            <a:xfrm flipH="1" flipV="1">
              <a:off x="5717124" y="1232243"/>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E041141-0CA2-A14E-AB75-95CCCBE42B72}"/>
                </a:ext>
              </a:extLst>
            </p:cNvPr>
            <p:cNvCxnSpPr>
              <a:stCxn id="22" idx="0"/>
              <a:endCxn id="556" idx="0"/>
            </p:cNvCxnSpPr>
            <p:nvPr/>
          </p:nvCxnSpPr>
          <p:spPr>
            <a:xfrm flipH="1" flipV="1">
              <a:off x="5535944" y="707045"/>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36FAB415-1738-954E-9280-F784BF4413D0}"/>
                </a:ext>
              </a:extLst>
            </p:cNvPr>
            <p:cNvCxnSpPr>
              <a:stCxn id="23" idx="1"/>
              <a:endCxn id="56" idx="5"/>
            </p:cNvCxnSpPr>
            <p:nvPr/>
          </p:nvCxnSpPr>
          <p:spPr>
            <a:xfrm flipH="1" flipV="1">
              <a:off x="5488196" y="382546"/>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719F279-CE3F-534D-AC41-97DB94C61661}"/>
                </a:ext>
              </a:extLst>
            </p:cNvPr>
            <p:cNvCxnSpPr>
              <a:stCxn id="556" idx="7"/>
              <a:endCxn id="60" idx="3"/>
            </p:cNvCxnSpPr>
            <p:nvPr/>
          </p:nvCxnSpPr>
          <p:spPr>
            <a:xfrm flipV="1">
              <a:off x="5613763" y="341950"/>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FB2D635E-6AC3-DF4C-9B70-DC14462C6464}"/>
                </a:ext>
              </a:extLst>
            </p:cNvPr>
            <p:cNvCxnSpPr>
              <a:stCxn id="23" idx="1"/>
              <a:endCxn id="60" idx="4"/>
            </p:cNvCxnSpPr>
            <p:nvPr/>
          </p:nvCxnSpPr>
          <p:spPr>
            <a:xfrm flipH="1" flipV="1">
              <a:off x="5819535" y="365877"/>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E91645A7-9404-FA42-A8DA-928BE9BEF12C}"/>
                </a:ext>
              </a:extLst>
            </p:cNvPr>
            <p:cNvCxnSpPr>
              <a:stCxn id="23" idx="0"/>
              <a:endCxn id="58" idx="4"/>
            </p:cNvCxnSpPr>
            <p:nvPr/>
          </p:nvCxnSpPr>
          <p:spPr>
            <a:xfrm flipV="1">
              <a:off x="6131349" y="512297"/>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0B17AB9-DD12-D545-9996-8830F761E7DD}"/>
                </a:ext>
              </a:extLst>
            </p:cNvPr>
            <p:cNvCxnSpPr>
              <a:stCxn id="541" idx="0"/>
              <a:endCxn id="23" idx="4"/>
            </p:cNvCxnSpPr>
            <p:nvPr/>
          </p:nvCxnSpPr>
          <p:spPr>
            <a:xfrm flipV="1">
              <a:off x="6035675" y="987425"/>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7D2CC8C-8FA1-1842-852D-637D96A811E4}"/>
                </a:ext>
              </a:extLst>
            </p:cNvPr>
            <p:cNvCxnSpPr>
              <a:stCxn id="551" idx="0"/>
            </p:cNvCxnSpPr>
            <p:nvPr/>
          </p:nvCxnSpPr>
          <p:spPr>
            <a:xfrm flipH="1" flipV="1">
              <a:off x="6134101" y="996951"/>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9031E861-62BC-0847-B303-4680A50553D2}"/>
                </a:ext>
              </a:extLst>
            </p:cNvPr>
            <p:cNvCxnSpPr>
              <a:stCxn id="551" idx="0"/>
              <a:endCxn id="24" idx="4"/>
            </p:cNvCxnSpPr>
            <p:nvPr/>
          </p:nvCxnSpPr>
          <p:spPr>
            <a:xfrm flipV="1">
              <a:off x="6277715" y="1142000"/>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B4EF427-2103-C144-B9AB-11A215EB47ED}"/>
                </a:ext>
              </a:extLst>
            </p:cNvPr>
            <p:cNvCxnSpPr>
              <a:stCxn id="24" idx="2"/>
              <a:endCxn id="23" idx="5"/>
            </p:cNvCxnSpPr>
            <p:nvPr/>
          </p:nvCxnSpPr>
          <p:spPr>
            <a:xfrm flipH="1" flipV="1">
              <a:off x="6184931" y="964788"/>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509C6947-E6C8-994B-BD8C-7098A13EC600}"/>
                </a:ext>
              </a:extLst>
            </p:cNvPr>
            <p:cNvCxnSpPr>
              <a:stCxn id="24" idx="0"/>
              <a:endCxn id="58" idx="5"/>
            </p:cNvCxnSpPr>
            <p:nvPr/>
          </p:nvCxnSpPr>
          <p:spPr>
            <a:xfrm flipH="1" flipV="1">
              <a:off x="6244820" y="481436"/>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4D4DB89-9C36-9D40-81E4-ABFC0BFB6263}"/>
                </a:ext>
              </a:extLst>
            </p:cNvPr>
            <p:cNvCxnSpPr>
              <a:stCxn id="557" idx="1"/>
              <a:endCxn id="58" idx="6"/>
            </p:cNvCxnSpPr>
            <p:nvPr/>
          </p:nvCxnSpPr>
          <p:spPr>
            <a:xfrm flipH="1" flipV="1">
              <a:off x="6277054" y="406930"/>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53005AB-B746-EA43-BEC5-A884528ED591}"/>
                </a:ext>
              </a:extLst>
            </p:cNvPr>
            <p:cNvCxnSpPr>
              <a:stCxn id="557" idx="1"/>
              <a:endCxn id="59" idx="5"/>
            </p:cNvCxnSpPr>
            <p:nvPr/>
          </p:nvCxnSpPr>
          <p:spPr>
            <a:xfrm flipH="1" flipV="1">
              <a:off x="6562274" y="326835"/>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CD8445D8-7F09-B142-9126-7E51AC3B44A2}"/>
                </a:ext>
              </a:extLst>
            </p:cNvPr>
            <p:cNvCxnSpPr>
              <a:stCxn id="23" idx="7"/>
              <a:endCxn id="59" idx="3"/>
            </p:cNvCxnSpPr>
            <p:nvPr/>
          </p:nvCxnSpPr>
          <p:spPr>
            <a:xfrm flipV="1">
              <a:off x="6184931" y="326835"/>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2ECFB9E0-8556-344D-B38E-D01F2EE677AA}"/>
                </a:ext>
              </a:extLst>
            </p:cNvPr>
            <p:cNvCxnSpPr>
              <a:stCxn id="23" idx="6"/>
              <a:endCxn id="557" idx="2"/>
            </p:cNvCxnSpPr>
            <p:nvPr/>
          </p:nvCxnSpPr>
          <p:spPr>
            <a:xfrm flipV="1">
              <a:off x="6207125" y="74802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53C06CF0-3724-0F4B-B55F-FE807F4F47C9}"/>
                </a:ext>
              </a:extLst>
            </p:cNvPr>
            <p:cNvCxnSpPr>
              <a:stCxn id="24" idx="7"/>
              <a:endCxn id="557" idx="3"/>
            </p:cNvCxnSpPr>
            <p:nvPr/>
          </p:nvCxnSpPr>
          <p:spPr>
            <a:xfrm flipV="1">
              <a:off x="6504760" y="80267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019CFC1A-D896-7C42-8E16-7EB0E280B37B}"/>
                </a:ext>
              </a:extLst>
            </p:cNvPr>
            <p:cNvCxnSpPr>
              <a:stCxn id="24" idx="6"/>
              <a:endCxn id="553" idx="2"/>
            </p:cNvCxnSpPr>
            <p:nvPr/>
          </p:nvCxnSpPr>
          <p:spPr>
            <a:xfrm>
              <a:off x="6526954" y="1064713"/>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EFE43336-A840-A949-907A-FE79E2C385CA}"/>
                </a:ext>
              </a:extLst>
            </p:cNvPr>
            <p:cNvCxnSpPr>
              <a:stCxn id="551" idx="7"/>
              <a:endCxn id="553" idx="3"/>
            </p:cNvCxnSpPr>
            <p:nvPr/>
          </p:nvCxnSpPr>
          <p:spPr>
            <a:xfrm flipV="1">
              <a:off x="6327630" y="1205194"/>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025142DB-877D-E344-962B-1C9BC7927562}"/>
                </a:ext>
              </a:extLst>
            </p:cNvPr>
            <p:cNvCxnSpPr>
              <a:stCxn id="541" idx="7"/>
              <a:endCxn id="553" idx="3"/>
            </p:cNvCxnSpPr>
            <p:nvPr/>
          </p:nvCxnSpPr>
          <p:spPr>
            <a:xfrm flipV="1">
              <a:off x="6141192" y="1205194"/>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6E3C78A1-1D9D-6948-8BEE-578DD538A1C3}"/>
                </a:ext>
              </a:extLst>
            </p:cNvPr>
            <p:cNvCxnSpPr>
              <a:endCxn id="551" idx="3"/>
            </p:cNvCxnSpPr>
            <p:nvPr/>
          </p:nvCxnSpPr>
          <p:spPr>
            <a:xfrm flipV="1">
              <a:off x="5984875" y="1554769"/>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532E088-5AEF-C645-BBB0-5511C148479D}"/>
                </a:ext>
              </a:extLst>
            </p:cNvPr>
            <p:cNvCxnSpPr>
              <a:stCxn id="541" idx="3"/>
              <a:endCxn id="27" idx="2"/>
            </p:cNvCxnSpPr>
            <p:nvPr/>
          </p:nvCxnSpPr>
          <p:spPr>
            <a:xfrm flipV="1">
              <a:off x="5930157" y="1587502"/>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2F19FB44-93CB-AF4A-B916-DE609918E210}"/>
                </a:ext>
              </a:extLst>
            </p:cNvPr>
            <p:cNvCxnSpPr>
              <a:stCxn id="541" idx="6"/>
              <a:endCxn id="20" idx="2"/>
            </p:cNvCxnSpPr>
            <p:nvPr/>
          </p:nvCxnSpPr>
          <p:spPr>
            <a:xfrm flipV="1">
              <a:off x="6184899" y="1711328"/>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CC3B6C05-8C67-B94C-B8F7-27D1A15B52C0}"/>
                </a:ext>
              </a:extLst>
            </p:cNvPr>
            <p:cNvCxnSpPr>
              <a:stCxn id="557" idx="0"/>
              <a:endCxn id="57" idx="4"/>
            </p:cNvCxnSpPr>
            <p:nvPr/>
          </p:nvCxnSpPr>
          <p:spPr>
            <a:xfrm flipV="1">
              <a:off x="6852021" y="378531"/>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F0270562-BA44-8344-99AB-E6AF93A2FF94}"/>
                </a:ext>
              </a:extLst>
            </p:cNvPr>
            <p:cNvCxnSpPr>
              <a:stCxn id="557" idx="6"/>
              <a:endCxn id="552" idx="2"/>
            </p:cNvCxnSpPr>
            <p:nvPr/>
          </p:nvCxnSpPr>
          <p:spPr>
            <a:xfrm flipV="1">
              <a:off x="6927797" y="651380"/>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D956DBA2-230C-DB47-AD11-60C1DA93AD21}"/>
                </a:ext>
              </a:extLst>
            </p:cNvPr>
            <p:cNvCxnSpPr>
              <a:stCxn id="553" idx="3"/>
              <a:endCxn id="552" idx="3"/>
            </p:cNvCxnSpPr>
            <p:nvPr/>
          </p:nvCxnSpPr>
          <p:spPr>
            <a:xfrm flipV="1">
              <a:off x="6785790" y="761031"/>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9E6DD3FC-65B4-EC40-B1EF-A38FF85AFD57}"/>
                </a:ext>
              </a:extLst>
            </p:cNvPr>
            <p:cNvCxnSpPr>
              <a:stCxn id="553" idx="6"/>
              <a:endCxn id="390" idx="2"/>
            </p:cNvCxnSpPr>
            <p:nvPr/>
          </p:nvCxnSpPr>
          <p:spPr>
            <a:xfrm>
              <a:off x="6915149" y="115054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11B13F4A-0BBE-7F4B-AA4F-34997189ED82}"/>
                </a:ext>
              </a:extLst>
            </p:cNvPr>
            <p:cNvCxnSpPr>
              <a:stCxn id="557" idx="5"/>
              <a:endCxn id="390" idx="1"/>
            </p:cNvCxnSpPr>
            <p:nvPr/>
          </p:nvCxnSpPr>
          <p:spPr>
            <a:xfrm>
              <a:off x="6905603" y="80267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6D90118D-51AE-804F-B145-16BFE94184A3}"/>
                </a:ext>
              </a:extLst>
            </p:cNvPr>
            <p:cNvCxnSpPr>
              <a:stCxn id="57" idx="5"/>
            </p:cNvCxnSpPr>
            <p:nvPr/>
          </p:nvCxnSpPr>
          <p:spPr>
            <a:xfrm>
              <a:off x="7000292" y="35460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22D32252-59A2-6347-96EC-6A30616DB74E}"/>
                </a:ext>
              </a:extLst>
            </p:cNvPr>
            <p:cNvCxnSpPr>
              <a:stCxn id="552" idx="7"/>
            </p:cNvCxnSpPr>
            <p:nvPr/>
          </p:nvCxnSpPr>
          <p:spPr>
            <a:xfrm flipH="1">
              <a:off x="7273925" y="54172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489DBB1-7CBC-D24C-886D-B23B2A7623CE}"/>
                </a:ext>
              </a:extLst>
            </p:cNvPr>
            <p:cNvCxnSpPr>
              <a:endCxn id="390" idx="6"/>
            </p:cNvCxnSpPr>
            <p:nvPr/>
          </p:nvCxnSpPr>
          <p:spPr>
            <a:xfrm flipH="1">
              <a:off x="7440641" y="1165225"/>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0" name="Oval 389">
              <a:extLst>
                <a:ext uri="{FF2B5EF4-FFF2-40B4-BE49-F238E27FC236}">
                  <a16:creationId xmlns:a16="http://schemas.microsoft.com/office/drawing/2014/main" id="{3134F084-C7C1-C046-BE59-65AAA0AA93AC}"/>
                </a:ext>
              </a:extLst>
            </p:cNvPr>
            <p:cNvSpPr/>
            <p:nvPr/>
          </p:nvSpPr>
          <p:spPr>
            <a:xfrm>
              <a:off x="7236091" y="1070221"/>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1" name="Straight Connector 390">
              <a:extLst>
                <a:ext uri="{FF2B5EF4-FFF2-40B4-BE49-F238E27FC236}">
                  <a16:creationId xmlns:a16="http://schemas.microsoft.com/office/drawing/2014/main" id="{A4955539-3241-1A4A-9334-557F88988AE5}"/>
                </a:ext>
              </a:extLst>
            </p:cNvPr>
            <p:cNvCxnSpPr>
              <a:stCxn id="554" idx="0"/>
              <a:endCxn id="552" idx="1"/>
            </p:cNvCxnSpPr>
            <p:nvPr/>
          </p:nvCxnSpPr>
          <p:spPr>
            <a:xfrm flipH="1" flipV="1">
              <a:off x="7450030" y="54172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CAAD02FE-E498-D149-9EFE-8D6B24F334DC}"/>
                </a:ext>
              </a:extLst>
            </p:cNvPr>
            <p:cNvCxnSpPr>
              <a:stCxn id="554" idx="1"/>
              <a:endCxn id="557" idx="1"/>
            </p:cNvCxnSpPr>
            <p:nvPr/>
          </p:nvCxnSpPr>
          <p:spPr>
            <a:xfrm flipH="1" flipV="1">
              <a:off x="6798438" y="693373"/>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65F53BDB-3518-B54C-AF48-474456FC5698}"/>
                </a:ext>
              </a:extLst>
            </p:cNvPr>
            <p:cNvCxnSpPr>
              <a:stCxn id="555" idx="2"/>
              <a:endCxn id="554" idx="2"/>
            </p:cNvCxnSpPr>
            <p:nvPr/>
          </p:nvCxnSpPr>
          <p:spPr>
            <a:xfrm flipH="1">
              <a:off x="7721866" y="1048588"/>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99028520-0190-2A43-9DB8-EE774B9E03C2}"/>
                </a:ext>
              </a:extLst>
            </p:cNvPr>
            <p:cNvCxnSpPr>
              <a:stCxn id="555" idx="3"/>
              <a:endCxn id="546" idx="7"/>
            </p:cNvCxnSpPr>
            <p:nvPr/>
          </p:nvCxnSpPr>
          <p:spPr>
            <a:xfrm flipH="1">
              <a:off x="7743180" y="1138106"/>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D382F1D4-A833-A742-B95E-FB5F757A8259}"/>
                </a:ext>
              </a:extLst>
            </p:cNvPr>
            <p:cNvCxnSpPr>
              <a:stCxn id="109" idx="3"/>
              <a:endCxn id="546" idx="3"/>
            </p:cNvCxnSpPr>
            <p:nvPr/>
          </p:nvCxnSpPr>
          <p:spPr>
            <a:xfrm flipH="1">
              <a:off x="7532145" y="1459302"/>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DF049FF7-5104-9047-9EE6-EC0D560D1DCD}"/>
                </a:ext>
              </a:extLst>
            </p:cNvPr>
            <p:cNvCxnSpPr>
              <a:stCxn id="110" idx="4"/>
              <a:endCxn id="550" idx="7"/>
            </p:cNvCxnSpPr>
            <p:nvPr/>
          </p:nvCxnSpPr>
          <p:spPr>
            <a:xfrm flipH="1">
              <a:off x="8385176" y="1298575"/>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2E548A60-308A-B040-B2EE-26FA70046561}"/>
                </a:ext>
              </a:extLst>
            </p:cNvPr>
            <p:cNvCxnSpPr>
              <a:stCxn id="555" idx="2"/>
              <a:endCxn id="547" idx="1"/>
            </p:cNvCxnSpPr>
            <p:nvPr/>
          </p:nvCxnSpPr>
          <p:spPr>
            <a:xfrm>
              <a:off x="8111509" y="1048588"/>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41BEB77-1805-694B-A9AF-2FEA7F84D04C}"/>
                </a:ext>
              </a:extLst>
            </p:cNvPr>
            <p:cNvCxnSpPr>
              <a:stCxn id="553" idx="5"/>
              <a:endCxn id="546" idx="1"/>
            </p:cNvCxnSpPr>
            <p:nvPr/>
          </p:nvCxnSpPr>
          <p:spPr>
            <a:xfrm>
              <a:off x="6892955" y="1205194"/>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1AB16F72-9F36-4249-8A22-C0AD4BCD44A6}"/>
                </a:ext>
              </a:extLst>
            </p:cNvPr>
            <p:cNvCxnSpPr>
              <a:stCxn id="554" idx="4"/>
              <a:endCxn id="546" idx="0"/>
            </p:cNvCxnSpPr>
            <p:nvPr/>
          </p:nvCxnSpPr>
          <p:spPr>
            <a:xfrm flipH="1">
              <a:off x="7637663" y="1289967"/>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96F4F750-D532-9241-8BFB-2F267E676260}"/>
                </a:ext>
              </a:extLst>
            </p:cNvPr>
            <p:cNvCxnSpPr>
              <a:stCxn id="552" idx="4"/>
              <a:endCxn id="546" idx="0"/>
            </p:cNvCxnSpPr>
            <p:nvPr/>
          </p:nvCxnSpPr>
          <p:spPr>
            <a:xfrm>
              <a:off x="7559888" y="806450"/>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79B273C5-5860-1F4C-9AA6-D856BE0F6C37}"/>
                </a:ext>
              </a:extLst>
            </p:cNvPr>
            <p:cNvCxnSpPr>
              <a:stCxn id="390" idx="4"/>
              <a:endCxn id="546" idx="5"/>
            </p:cNvCxnSpPr>
            <p:nvPr/>
          </p:nvCxnSpPr>
          <p:spPr>
            <a:xfrm>
              <a:off x="7338366" y="1270917"/>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7E8D7F1-8E56-8F4C-9AD0-19FA4A6EC2D0}"/>
                </a:ext>
              </a:extLst>
            </p:cNvPr>
            <p:cNvCxnSpPr>
              <a:endCxn id="20" idx="0"/>
            </p:cNvCxnSpPr>
            <p:nvPr/>
          </p:nvCxnSpPr>
          <p:spPr>
            <a:xfrm>
              <a:off x="6902450" y="1209675"/>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872D06E9-1C03-1946-AFF7-8668A31F6210}"/>
                </a:ext>
              </a:extLst>
            </p:cNvPr>
            <p:cNvCxnSpPr>
              <a:stCxn id="553" idx="4"/>
              <a:endCxn id="27" idx="0"/>
            </p:cNvCxnSpPr>
            <p:nvPr/>
          </p:nvCxnSpPr>
          <p:spPr>
            <a:xfrm flipH="1">
              <a:off x="6824599" y="1227831"/>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EEE3FBA-388E-4D47-8879-FB5716C8870E}"/>
                </a:ext>
              </a:extLst>
            </p:cNvPr>
            <p:cNvCxnSpPr>
              <a:stCxn id="390" idx="3"/>
              <a:endCxn id="20" idx="7"/>
            </p:cNvCxnSpPr>
            <p:nvPr/>
          </p:nvCxnSpPr>
          <p:spPr>
            <a:xfrm flipH="1">
              <a:off x="7113469" y="1241526"/>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6D0C33E-D0F9-2D4D-AFED-072D517D1D4C}"/>
                </a:ext>
              </a:extLst>
            </p:cNvPr>
            <p:cNvCxnSpPr>
              <a:stCxn id="390" idx="4"/>
              <a:endCxn id="25" idx="0"/>
            </p:cNvCxnSpPr>
            <p:nvPr/>
          </p:nvCxnSpPr>
          <p:spPr>
            <a:xfrm>
              <a:off x="7338366" y="1270917"/>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D7FD45E-6CCE-EB43-94A7-BFBD606B5277}"/>
                </a:ext>
              </a:extLst>
            </p:cNvPr>
            <p:cNvCxnSpPr>
              <a:stCxn id="554" idx="4"/>
              <a:endCxn id="107" idx="0"/>
            </p:cNvCxnSpPr>
            <p:nvPr/>
          </p:nvCxnSpPr>
          <p:spPr>
            <a:xfrm>
              <a:off x="7824141" y="1289967"/>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9C12C00A-6E23-A04C-9EC5-11BCCF58F900}"/>
                </a:ext>
              </a:extLst>
            </p:cNvPr>
            <p:cNvCxnSpPr>
              <a:stCxn id="19" idx="0"/>
              <a:endCxn id="49" idx="4"/>
            </p:cNvCxnSpPr>
            <p:nvPr/>
          </p:nvCxnSpPr>
          <p:spPr>
            <a:xfrm flipV="1">
              <a:off x="7112679" y="2775739"/>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A67F949-D3B9-7D4A-BF57-D29036F78DA2}"/>
                </a:ext>
              </a:extLst>
            </p:cNvPr>
            <p:cNvCxnSpPr>
              <a:stCxn id="19" idx="1"/>
              <a:endCxn id="14" idx="5"/>
            </p:cNvCxnSpPr>
            <p:nvPr/>
          </p:nvCxnSpPr>
          <p:spPr>
            <a:xfrm flipH="1" flipV="1">
              <a:off x="6712692" y="2659611"/>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4E326A8-8EEB-734A-A20F-07DD72C74876}"/>
                </a:ext>
              </a:extLst>
            </p:cNvPr>
            <p:cNvCxnSpPr>
              <a:stCxn id="19" idx="2"/>
              <a:endCxn id="18" idx="6"/>
            </p:cNvCxnSpPr>
            <p:nvPr/>
          </p:nvCxnSpPr>
          <p:spPr>
            <a:xfrm flipH="1" flipV="1">
              <a:off x="6902450" y="3050383"/>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D4E289A5-CDD5-284A-8098-F0EF6B0D56F4}"/>
                </a:ext>
              </a:extLst>
            </p:cNvPr>
            <p:cNvCxnSpPr>
              <a:stCxn id="18" idx="2"/>
              <a:endCxn id="543" idx="6"/>
            </p:cNvCxnSpPr>
            <p:nvPr/>
          </p:nvCxnSpPr>
          <p:spPr>
            <a:xfrm flipH="1" flipV="1">
              <a:off x="6302375" y="2978151"/>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233E7190-94A1-744D-952B-B079C5BFDE97}"/>
                </a:ext>
              </a:extLst>
            </p:cNvPr>
            <p:cNvCxnSpPr>
              <a:stCxn id="18" idx="3"/>
              <a:endCxn id="72" idx="7"/>
            </p:cNvCxnSpPr>
            <p:nvPr/>
          </p:nvCxnSpPr>
          <p:spPr>
            <a:xfrm flipH="1">
              <a:off x="6459736" y="3122786"/>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D677BB4-5F10-804C-9F25-51FA2B72ECC0}"/>
                </a:ext>
              </a:extLst>
            </p:cNvPr>
            <p:cNvCxnSpPr>
              <a:stCxn id="72" idx="1"/>
              <a:endCxn id="543" idx="5"/>
            </p:cNvCxnSpPr>
            <p:nvPr/>
          </p:nvCxnSpPr>
          <p:spPr>
            <a:xfrm flipH="1" flipV="1">
              <a:off x="6262853" y="3072443"/>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B64371BA-FA0F-8849-83EE-C944313E6D94}"/>
                </a:ext>
              </a:extLst>
            </p:cNvPr>
            <p:cNvCxnSpPr>
              <a:stCxn id="543" idx="7"/>
              <a:endCxn id="15" idx="4"/>
            </p:cNvCxnSpPr>
            <p:nvPr/>
          </p:nvCxnSpPr>
          <p:spPr>
            <a:xfrm flipV="1">
              <a:off x="6262853" y="2667000"/>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44ACA9DD-30AF-0943-941F-A6E167DC328F}"/>
                </a:ext>
              </a:extLst>
            </p:cNvPr>
            <p:cNvCxnSpPr>
              <a:stCxn id="543" idx="1"/>
              <a:endCxn id="13" idx="5"/>
            </p:cNvCxnSpPr>
            <p:nvPr/>
          </p:nvCxnSpPr>
          <p:spPr>
            <a:xfrm flipH="1" flipV="1">
              <a:off x="5700298" y="2385567"/>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A79E0923-4BA8-B64F-A1D8-98CE3E04E862}"/>
                </a:ext>
              </a:extLst>
            </p:cNvPr>
            <p:cNvCxnSpPr>
              <a:stCxn id="543" idx="2"/>
              <a:endCxn id="48" idx="6"/>
            </p:cNvCxnSpPr>
            <p:nvPr/>
          </p:nvCxnSpPr>
          <p:spPr>
            <a:xfrm flipH="1" flipV="1">
              <a:off x="5514975" y="2875075"/>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1133A9C1-6DC3-8C4A-9257-F0C37DEADE38}"/>
                </a:ext>
              </a:extLst>
            </p:cNvPr>
            <p:cNvCxnSpPr>
              <a:stCxn id="15" idx="3"/>
              <a:endCxn id="542" idx="7"/>
            </p:cNvCxnSpPr>
            <p:nvPr/>
          </p:nvCxnSpPr>
          <p:spPr>
            <a:xfrm flipH="1">
              <a:off x="5472278" y="2637010"/>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52B41FC-7BEB-E84A-9E15-93FE3FE79E60}"/>
                </a:ext>
              </a:extLst>
            </p:cNvPr>
            <p:cNvCxnSpPr>
              <a:stCxn id="545" idx="0"/>
              <a:endCxn id="13" idx="4"/>
            </p:cNvCxnSpPr>
            <p:nvPr/>
          </p:nvCxnSpPr>
          <p:spPr>
            <a:xfrm flipH="1" flipV="1">
              <a:off x="5634144" y="2413000"/>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C4DBADA-4571-9445-9D6B-6E98870C2BF3}"/>
                </a:ext>
              </a:extLst>
            </p:cNvPr>
            <p:cNvCxnSpPr>
              <a:stCxn id="48" idx="7"/>
              <a:endCxn id="15" idx="2"/>
            </p:cNvCxnSpPr>
            <p:nvPr/>
          </p:nvCxnSpPr>
          <p:spPr>
            <a:xfrm flipV="1">
              <a:off x="5497455" y="2564607"/>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91416EC-23F6-374E-BFDE-B05A49A75CA3}"/>
                </a:ext>
              </a:extLst>
            </p:cNvPr>
            <p:cNvCxnSpPr>
              <a:stCxn id="13" idx="6"/>
              <a:endCxn id="26" idx="2"/>
            </p:cNvCxnSpPr>
            <p:nvPr/>
          </p:nvCxnSpPr>
          <p:spPr>
            <a:xfrm flipV="1">
              <a:off x="5727700" y="2167816"/>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B04D641D-421C-2C4C-A2E4-88D7D762067A}"/>
                </a:ext>
              </a:extLst>
            </p:cNvPr>
            <p:cNvCxnSpPr>
              <a:stCxn id="13" idx="7"/>
              <a:endCxn id="541" idx="7"/>
            </p:cNvCxnSpPr>
            <p:nvPr/>
          </p:nvCxnSpPr>
          <p:spPr>
            <a:xfrm flipV="1">
              <a:off x="5700298" y="1877464"/>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A21399FA-B074-B841-ACE4-2056752F3EB2}"/>
                </a:ext>
              </a:extLst>
            </p:cNvPr>
            <p:cNvCxnSpPr>
              <a:endCxn id="541" idx="4"/>
            </p:cNvCxnSpPr>
            <p:nvPr/>
          </p:nvCxnSpPr>
          <p:spPr>
            <a:xfrm flipV="1">
              <a:off x="5857875" y="2124075"/>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53FA6FF-A29C-EC46-91C9-15A745A68FFB}"/>
                </a:ext>
              </a:extLst>
            </p:cNvPr>
            <p:cNvCxnSpPr/>
            <p:nvPr/>
          </p:nvCxnSpPr>
          <p:spPr>
            <a:xfrm flipV="1">
              <a:off x="5810250" y="2854325"/>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D710F918-996F-3943-B65B-B770D0AC06B7}"/>
                </a:ext>
              </a:extLst>
            </p:cNvPr>
            <p:cNvCxnSpPr>
              <a:stCxn id="543" idx="0"/>
              <a:endCxn id="15" idx="4"/>
            </p:cNvCxnSpPr>
            <p:nvPr/>
          </p:nvCxnSpPr>
          <p:spPr>
            <a:xfrm flipV="1">
              <a:off x="6167438" y="2667000"/>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7BB5B55E-2318-BB47-B487-A5479F96BCD4}"/>
                </a:ext>
              </a:extLst>
            </p:cNvPr>
            <p:cNvCxnSpPr>
              <a:endCxn id="77" idx="0"/>
            </p:cNvCxnSpPr>
            <p:nvPr/>
          </p:nvCxnSpPr>
          <p:spPr>
            <a:xfrm>
              <a:off x="6169025" y="3127375"/>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2DB345B3-9E49-F743-9F1E-5F154224C296}"/>
                </a:ext>
              </a:extLst>
            </p:cNvPr>
            <p:cNvCxnSpPr>
              <a:stCxn id="72" idx="3"/>
              <a:endCxn id="71" idx="7"/>
            </p:cNvCxnSpPr>
            <p:nvPr/>
          </p:nvCxnSpPr>
          <p:spPr>
            <a:xfrm flipH="1">
              <a:off x="6124493" y="3422821"/>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CB94E1DD-A952-7B41-8F1B-7C60D52CCF5A}"/>
                </a:ext>
              </a:extLst>
            </p:cNvPr>
            <p:cNvCxnSpPr>
              <a:stCxn id="541" idx="4"/>
              <a:endCxn id="545" idx="0"/>
            </p:cNvCxnSpPr>
            <p:nvPr/>
          </p:nvCxnSpPr>
          <p:spPr>
            <a:xfrm flipH="1">
              <a:off x="5862638" y="2124075"/>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4798001-20CC-794D-98FE-BFB10B326A75}"/>
                </a:ext>
              </a:extLst>
            </p:cNvPr>
            <p:cNvCxnSpPr>
              <a:stCxn id="541" idx="4"/>
              <a:endCxn id="543" idx="0"/>
            </p:cNvCxnSpPr>
            <p:nvPr/>
          </p:nvCxnSpPr>
          <p:spPr>
            <a:xfrm>
              <a:off x="6035675" y="2124075"/>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3FC842D-F6B0-DD43-836F-3DB704423E72}"/>
                </a:ext>
              </a:extLst>
            </p:cNvPr>
            <p:cNvCxnSpPr>
              <a:stCxn id="15" idx="5"/>
              <a:endCxn id="18" idx="1"/>
            </p:cNvCxnSpPr>
            <p:nvPr/>
          </p:nvCxnSpPr>
          <p:spPr>
            <a:xfrm>
              <a:off x="6345876" y="2637010"/>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6C7289F8-58AB-0848-AE8E-2F792901FABE}"/>
                </a:ext>
              </a:extLst>
            </p:cNvPr>
            <p:cNvCxnSpPr>
              <a:stCxn id="15" idx="6"/>
              <a:endCxn id="14" idx="2"/>
            </p:cNvCxnSpPr>
            <p:nvPr/>
          </p:nvCxnSpPr>
          <p:spPr>
            <a:xfrm flipV="1">
              <a:off x="6375401" y="2557462"/>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2D0A34CB-1E2E-EA41-AAD2-F81A28DAC71D}"/>
                </a:ext>
              </a:extLst>
            </p:cNvPr>
            <p:cNvCxnSpPr>
              <a:stCxn id="13" idx="6"/>
              <a:endCxn id="15" idx="2"/>
            </p:cNvCxnSpPr>
            <p:nvPr/>
          </p:nvCxnSpPr>
          <p:spPr>
            <a:xfrm>
              <a:off x="5727700" y="2319339"/>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84B3A75B-D5AE-EA4A-B1D1-EA56BF0D14A0}"/>
                </a:ext>
              </a:extLst>
            </p:cNvPr>
            <p:cNvCxnSpPr>
              <a:stCxn id="14" idx="4"/>
              <a:endCxn id="18" idx="0"/>
            </p:cNvCxnSpPr>
            <p:nvPr/>
          </p:nvCxnSpPr>
          <p:spPr>
            <a:xfrm>
              <a:off x="6607175" y="2701923"/>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8A5A679-A7DD-AF44-935C-A767C30EFAF7}"/>
                </a:ext>
              </a:extLst>
            </p:cNvPr>
            <p:cNvCxnSpPr>
              <a:stCxn id="14" idx="0"/>
              <a:endCxn id="26" idx="4"/>
            </p:cNvCxnSpPr>
            <p:nvPr/>
          </p:nvCxnSpPr>
          <p:spPr>
            <a:xfrm flipV="1">
              <a:off x="6607175" y="2241632"/>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3D9BF53A-C630-014C-B350-87BEE7183C9F}"/>
                </a:ext>
              </a:extLst>
            </p:cNvPr>
            <p:cNvCxnSpPr>
              <a:stCxn id="15" idx="7"/>
              <a:endCxn id="26" idx="3"/>
            </p:cNvCxnSpPr>
            <p:nvPr/>
          </p:nvCxnSpPr>
          <p:spPr>
            <a:xfrm flipV="1">
              <a:off x="6345876" y="2220012"/>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2B8E365A-FE89-314C-BD8D-899BB95D47D3}"/>
                </a:ext>
              </a:extLst>
            </p:cNvPr>
            <p:cNvCxnSpPr>
              <a:stCxn id="15" idx="0"/>
              <a:endCxn id="551" idx="4"/>
            </p:cNvCxnSpPr>
            <p:nvPr/>
          </p:nvCxnSpPr>
          <p:spPr>
            <a:xfrm flipV="1">
              <a:off x="6274595" y="1576389"/>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09F6441-D98B-F843-A55A-ADB75ED3F30F}"/>
                </a:ext>
              </a:extLst>
            </p:cNvPr>
            <p:cNvCxnSpPr>
              <a:endCxn id="48" idx="7"/>
            </p:cNvCxnSpPr>
            <p:nvPr/>
          </p:nvCxnSpPr>
          <p:spPr>
            <a:xfrm flipH="1">
              <a:off x="5497455" y="1987550"/>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48002E69-05BA-D146-8546-854897FDE113}"/>
                </a:ext>
              </a:extLst>
            </p:cNvPr>
            <p:cNvCxnSpPr>
              <a:stCxn id="17" idx="4"/>
              <a:endCxn id="542" idx="0"/>
            </p:cNvCxnSpPr>
            <p:nvPr/>
          </p:nvCxnSpPr>
          <p:spPr>
            <a:xfrm>
              <a:off x="5116117" y="2012950"/>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3279CDB2-583B-AD4F-94B8-88A9BF9F682B}"/>
                </a:ext>
              </a:extLst>
            </p:cNvPr>
            <p:cNvCxnSpPr>
              <a:stCxn id="551" idx="0"/>
              <a:endCxn id="14" idx="1"/>
            </p:cNvCxnSpPr>
            <p:nvPr/>
          </p:nvCxnSpPr>
          <p:spPr>
            <a:xfrm>
              <a:off x="6277715" y="1428757"/>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5AB262DD-3CA6-A341-95BF-761374658B77}"/>
                </a:ext>
              </a:extLst>
            </p:cNvPr>
            <p:cNvCxnSpPr>
              <a:stCxn id="551" idx="0"/>
              <a:endCxn id="26" idx="1"/>
            </p:cNvCxnSpPr>
            <p:nvPr/>
          </p:nvCxnSpPr>
          <p:spPr>
            <a:xfrm>
              <a:off x="6277715" y="1428757"/>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9598885-DFF7-C340-941A-3930002950E6}"/>
                </a:ext>
              </a:extLst>
            </p:cNvPr>
            <p:cNvCxnSpPr>
              <a:stCxn id="27" idx="4"/>
              <a:endCxn id="26" idx="0"/>
            </p:cNvCxnSpPr>
            <p:nvPr/>
          </p:nvCxnSpPr>
          <p:spPr>
            <a:xfrm flipH="1">
              <a:off x="6684222" y="1661318"/>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0AC0A9-DFF2-B243-94CF-70FC786F937C}"/>
                </a:ext>
              </a:extLst>
            </p:cNvPr>
            <p:cNvCxnSpPr>
              <a:stCxn id="27" idx="2"/>
              <a:endCxn id="551" idx="6"/>
            </p:cNvCxnSpPr>
            <p:nvPr/>
          </p:nvCxnSpPr>
          <p:spPr>
            <a:xfrm flipH="1" flipV="1">
              <a:off x="6348305" y="1502573"/>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CEE6F5-B98A-A54A-B824-E7E7A5FF7199}"/>
                </a:ext>
              </a:extLst>
            </p:cNvPr>
            <p:cNvCxnSpPr>
              <a:stCxn id="51" idx="0"/>
              <a:endCxn id="20" idx="4"/>
            </p:cNvCxnSpPr>
            <p:nvPr/>
          </p:nvCxnSpPr>
          <p:spPr>
            <a:xfrm flipH="1" flipV="1">
              <a:off x="7026062" y="1835152"/>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AAA0C666-A8EA-3945-9D4B-8A527B839778}"/>
                </a:ext>
              </a:extLst>
            </p:cNvPr>
            <p:cNvCxnSpPr>
              <a:stCxn id="51" idx="1"/>
              <a:endCxn id="27" idx="4"/>
            </p:cNvCxnSpPr>
            <p:nvPr/>
          </p:nvCxnSpPr>
          <p:spPr>
            <a:xfrm flipH="1" flipV="1">
              <a:off x="6824599" y="1661318"/>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92D8292D-9E91-1F41-9053-26497ABB9E5F}"/>
                </a:ext>
              </a:extLst>
            </p:cNvPr>
            <p:cNvCxnSpPr>
              <a:stCxn id="26" idx="7"/>
              <a:endCxn id="20" idx="3"/>
            </p:cNvCxnSpPr>
            <p:nvPr/>
          </p:nvCxnSpPr>
          <p:spPr>
            <a:xfrm flipV="1">
              <a:off x="6734137" y="1798885"/>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4149E762-B475-5641-BD08-1C7B4DEB505E}"/>
                </a:ext>
              </a:extLst>
            </p:cNvPr>
            <p:cNvCxnSpPr>
              <a:stCxn id="26" idx="6"/>
              <a:endCxn id="51" idx="2"/>
            </p:cNvCxnSpPr>
            <p:nvPr/>
          </p:nvCxnSpPr>
          <p:spPr>
            <a:xfrm flipV="1">
              <a:off x="6754812" y="2154681"/>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FE4A81BA-C07C-BA4F-B69B-5718006CF586}"/>
                </a:ext>
              </a:extLst>
            </p:cNvPr>
            <p:cNvCxnSpPr>
              <a:stCxn id="14" idx="7"/>
              <a:endCxn id="51" idx="3"/>
            </p:cNvCxnSpPr>
            <p:nvPr/>
          </p:nvCxnSpPr>
          <p:spPr>
            <a:xfrm flipV="1">
              <a:off x="6712692" y="2194319"/>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Straight Connector 445">
              <a:extLst>
                <a:ext uri="{FF2B5EF4-FFF2-40B4-BE49-F238E27FC236}">
                  <a16:creationId xmlns:a16="http://schemas.microsoft.com/office/drawing/2014/main" id="{E39B8005-A6F9-2F40-AC73-8A1BD5A058F0}"/>
                </a:ext>
              </a:extLst>
            </p:cNvPr>
            <p:cNvCxnSpPr>
              <a:stCxn id="49" idx="1"/>
              <a:endCxn id="26" idx="5"/>
            </p:cNvCxnSpPr>
            <p:nvPr/>
          </p:nvCxnSpPr>
          <p:spPr>
            <a:xfrm flipH="1" flipV="1">
              <a:off x="6734137" y="2220012"/>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B709CBEE-B6A6-6B42-A61B-CDBB072117F7}"/>
                </a:ext>
              </a:extLst>
            </p:cNvPr>
            <p:cNvCxnSpPr>
              <a:stCxn id="12" idx="0"/>
              <a:endCxn id="25" idx="4"/>
            </p:cNvCxnSpPr>
            <p:nvPr/>
          </p:nvCxnSpPr>
          <p:spPr>
            <a:xfrm flipH="1" flipV="1">
              <a:off x="7383611" y="2188618"/>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6B3A9919-16DE-4840-88FF-28C6A9CD1F05}"/>
                </a:ext>
              </a:extLst>
            </p:cNvPr>
            <p:cNvCxnSpPr>
              <a:stCxn id="12" idx="1"/>
              <a:endCxn id="51" idx="5"/>
            </p:cNvCxnSpPr>
            <p:nvPr/>
          </p:nvCxnSpPr>
          <p:spPr>
            <a:xfrm flipH="1" flipV="1">
              <a:off x="7108421" y="2194319"/>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61D9AAA-1C80-7746-8F72-356FBA13355C}"/>
                </a:ext>
              </a:extLst>
            </p:cNvPr>
            <p:cNvCxnSpPr>
              <a:stCxn id="49" idx="0"/>
              <a:endCxn id="51" idx="4"/>
            </p:cNvCxnSpPr>
            <p:nvPr/>
          </p:nvCxnSpPr>
          <p:spPr>
            <a:xfrm flipH="1" flipV="1">
              <a:off x="7069074" y="2210738"/>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2E8A6E2-2263-734E-9B3B-B0257F41A382}"/>
                </a:ext>
              </a:extLst>
            </p:cNvPr>
            <p:cNvCxnSpPr>
              <a:stCxn id="14" idx="7"/>
              <a:endCxn id="25" idx="3"/>
            </p:cNvCxnSpPr>
            <p:nvPr/>
          </p:nvCxnSpPr>
          <p:spPr>
            <a:xfrm flipV="1">
              <a:off x="6712692" y="2165793"/>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01DFB4E9-302D-5045-B4B5-9F307B9C591B}"/>
                </a:ext>
              </a:extLst>
            </p:cNvPr>
            <p:cNvCxnSpPr>
              <a:stCxn id="25" idx="1"/>
            </p:cNvCxnSpPr>
            <p:nvPr/>
          </p:nvCxnSpPr>
          <p:spPr>
            <a:xfrm flipH="1" flipV="1">
              <a:off x="7115175" y="1809751"/>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C2C7D99A-EEB8-6741-9E07-2E856D81F2DF}"/>
                </a:ext>
              </a:extLst>
            </p:cNvPr>
            <p:cNvCxnSpPr>
              <a:stCxn id="25" idx="2"/>
              <a:endCxn id="51" idx="6"/>
            </p:cNvCxnSpPr>
            <p:nvPr/>
          </p:nvCxnSpPr>
          <p:spPr>
            <a:xfrm flipH="1">
              <a:off x="7124719" y="2110688"/>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E4242589-30DD-694B-8474-07F2350C8CB8}"/>
                </a:ext>
              </a:extLst>
            </p:cNvPr>
            <p:cNvCxnSpPr>
              <a:stCxn id="107" idx="2"/>
              <a:endCxn id="25" idx="6"/>
            </p:cNvCxnSpPr>
            <p:nvPr/>
          </p:nvCxnSpPr>
          <p:spPr>
            <a:xfrm flipH="1" flipV="1">
              <a:off x="7460448" y="2110688"/>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75C7F468-10E1-1C4B-8BBE-0D7E3A8580C0}"/>
                </a:ext>
              </a:extLst>
            </p:cNvPr>
            <p:cNvCxnSpPr>
              <a:stCxn id="546" idx="3"/>
              <a:endCxn id="25" idx="7"/>
            </p:cNvCxnSpPr>
            <p:nvPr/>
          </p:nvCxnSpPr>
          <p:spPr>
            <a:xfrm flipH="1">
              <a:off x="7437943" y="1904214"/>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A3C72503-C485-5D4B-BA14-388AA2EABD37}"/>
                </a:ext>
              </a:extLst>
            </p:cNvPr>
            <p:cNvCxnSpPr>
              <a:stCxn id="546" idx="4"/>
              <a:endCxn id="12" idx="0"/>
            </p:cNvCxnSpPr>
            <p:nvPr/>
          </p:nvCxnSpPr>
          <p:spPr>
            <a:xfrm flipH="1">
              <a:off x="7528139" y="1946526"/>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D90BB5F6-FF8B-784A-9023-B7E6C18F3E91}"/>
                </a:ext>
              </a:extLst>
            </p:cNvPr>
            <p:cNvCxnSpPr>
              <a:stCxn id="49" idx="2"/>
              <a:endCxn id="14" idx="6"/>
            </p:cNvCxnSpPr>
            <p:nvPr/>
          </p:nvCxnSpPr>
          <p:spPr>
            <a:xfrm flipH="1" flipV="1">
              <a:off x="6756399" y="2557462"/>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8993B1E-504E-934E-9299-830810ADB2E9}"/>
                </a:ext>
              </a:extLst>
            </p:cNvPr>
            <p:cNvCxnSpPr>
              <a:stCxn id="49" idx="3"/>
              <a:endCxn id="18" idx="7"/>
            </p:cNvCxnSpPr>
            <p:nvPr/>
          </p:nvCxnSpPr>
          <p:spPr>
            <a:xfrm flipH="1">
              <a:off x="6872925" y="2754119"/>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EEA113F-7675-564D-BDBB-C7A9D863C0F1}"/>
                </a:ext>
              </a:extLst>
            </p:cNvPr>
            <p:cNvCxnSpPr>
              <a:stCxn id="12" idx="2"/>
              <a:endCxn id="49" idx="7"/>
            </p:cNvCxnSpPr>
            <p:nvPr/>
          </p:nvCxnSpPr>
          <p:spPr>
            <a:xfrm flipH="1">
              <a:off x="7250815" y="2606676"/>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4178FA7F-D619-8040-9521-CCD1073A3394}"/>
                </a:ext>
              </a:extLst>
            </p:cNvPr>
            <p:cNvCxnSpPr>
              <a:stCxn id="25" idx="4"/>
              <a:endCxn id="49" idx="0"/>
            </p:cNvCxnSpPr>
            <p:nvPr/>
          </p:nvCxnSpPr>
          <p:spPr>
            <a:xfrm flipH="1">
              <a:off x="7200900" y="2188618"/>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328BFD5-896F-A546-9104-B51E5FACA4CB}"/>
                </a:ext>
              </a:extLst>
            </p:cNvPr>
            <p:cNvCxnSpPr>
              <a:stCxn id="76" idx="1"/>
              <a:endCxn id="49" idx="5"/>
            </p:cNvCxnSpPr>
            <p:nvPr/>
          </p:nvCxnSpPr>
          <p:spPr>
            <a:xfrm flipH="1" flipV="1">
              <a:off x="7250815" y="2754119"/>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8B95BE8B-41D1-914B-A20E-8F1E99C59934}"/>
                </a:ext>
              </a:extLst>
            </p:cNvPr>
            <p:cNvCxnSpPr>
              <a:stCxn id="75" idx="0"/>
              <a:endCxn id="49" idx="4"/>
            </p:cNvCxnSpPr>
            <p:nvPr/>
          </p:nvCxnSpPr>
          <p:spPr>
            <a:xfrm flipH="1" flipV="1">
              <a:off x="7200900" y="2775739"/>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86817E1B-D848-7348-B174-D2CB64E798EF}"/>
                </a:ext>
              </a:extLst>
            </p:cNvPr>
            <p:cNvCxnSpPr>
              <a:stCxn id="76" idx="2"/>
              <a:endCxn id="19" idx="6"/>
            </p:cNvCxnSpPr>
            <p:nvPr/>
          </p:nvCxnSpPr>
          <p:spPr>
            <a:xfrm flipH="1">
              <a:off x="7216167" y="3105268"/>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DB689B76-23E6-C041-A8B4-DA4E70E9B1AD}"/>
                </a:ext>
              </a:extLst>
            </p:cNvPr>
            <p:cNvCxnSpPr>
              <a:stCxn id="559" idx="3"/>
              <a:endCxn id="76" idx="7"/>
            </p:cNvCxnSpPr>
            <p:nvPr/>
          </p:nvCxnSpPr>
          <p:spPr>
            <a:xfrm flipH="1">
              <a:off x="7843871" y="2830389"/>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311E9462-BB44-E741-9752-A68A45CA0F2D}"/>
                </a:ext>
              </a:extLst>
            </p:cNvPr>
            <p:cNvCxnSpPr>
              <a:stCxn id="12" idx="5"/>
              <a:endCxn id="76" idx="0"/>
            </p:cNvCxnSpPr>
            <p:nvPr/>
          </p:nvCxnSpPr>
          <p:spPr>
            <a:xfrm>
              <a:off x="7615546" y="2694233"/>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5ADCA0BB-7FA6-7C4D-A180-6CFF2466F9E2}"/>
                </a:ext>
              </a:extLst>
            </p:cNvPr>
            <p:cNvCxnSpPr>
              <a:stCxn id="105" idx="3"/>
              <a:endCxn id="102" idx="7"/>
            </p:cNvCxnSpPr>
            <p:nvPr/>
          </p:nvCxnSpPr>
          <p:spPr>
            <a:xfrm flipH="1">
              <a:off x="8830590" y="2587364"/>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08A78E94-1534-314F-8EE2-868FFBC9C422}"/>
                </a:ext>
              </a:extLst>
            </p:cNvPr>
            <p:cNvCxnSpPr>
              <a:stCxn id="107" idx="4"/>
              <a:endCxn id="559" idx="0"/>
            </p:cNvCxnSpPr>
            <p:nvPr/>
          </p:nvCxnSpPr>
          <p:spPr>
            <a:xfrm>
              <a:off x="7937512" y="2265643"/>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6915138A-BBA0-4741-9B0C-86CEEA58B844}"/>
                </a:ext>
              </a:extLst>
            </p:cNvPr>
            <p:cNvCxnSpPr>
              <a:stCxn id="12" idx="5"/>
              <a:endCxn id="559" idx="2"/>
            </p:cNvCxnSpPr>
            <p:nvPr/>
          </p:nvCxnSpPr>
          <p:spPr>
            <a:xfrm>
              <a:off x="7615546" y="2694233"/>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3D9FDDC-5D34-DE43-A14E-5EF334E0E8BE}"/>
                </a:ext>
              </a:extLst>
            </p:cNvPr>
            <p:cNvCxnSpPr>
              <a:stCxn id="12" idx="3"/>
              <a:endCxn id="19" idx="7"/>
            </p:cNvCxnSpPr>
            <p:nvPr/>
          </p:nvCxnSpPr>
          <p:spPr>
            <a:xfrm flipH="1">
              <a:off x="7185856" y="2694233"/>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5121EA3F-81D8-2C4B-831F-EC94ABD0C56B}"/>
                </a:ext>
              </a:extLst>
            </p:cNvPr>
            <p:cNvCxnSpPr>
              <a:stCxn id="107" idx="3"/>
              <a:endCxn id="12" idx="7"/>
            </p:cNvCxnSpPr>
            <p:nvPr/>
          </p:nvCxnSpPr>
          <p:spPr>
            <a:xfrm flipH="1">
              <a:off x="7615546" y="2249949"/>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37F945-9CBF-AB4B-B9E8-9CAB31C35968}"/>
                </a:ext>
              </a:extLst>
            </p:cNvPr>
            <p:cNvCxnSpPr>
              <a:stCxn id="548" idx="2"/>
              <a:endCxn id="12" idx="6"/>
            </p:cNvCxnSpPr>
            <p:nvPr/>
          </p:nvCxnSpPr>
          <p:spPr>
            <a:xfrm flipH="1">
              <a:off x="7651751" y="2428007"/>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0139B18F-B7EF-5C44-9610-A9D3B730DB6C}"/>
                </a:ext>
              </a:extLst>
            </p:cNvPr>
            <p:cNvCxnSpPr>
              <a:stCxn id="548" idx="4"/>
              <a:endCxn id="98" idx="0"/>
            </p:cNvCxnSpPr>
            <p:nvPr/>
          </p:nvCxnSpPr>
          <p:spPr>
            <a:xfrm>
              <a:off x="8359776" y="2522027"/>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B527829E-DF12-7A4C-A927-C982D2E9B517}"/>
                </a:ext>
              </a:extLst>
            </p:cNvPr>
            <p:cNvCxnSpPr>
              <a:stCxn id="548" idx="3"/>
              <a:endCxn id="559" idx="7"/>
            </p:cNvCxnSpPr>
            <p:nvPr/>
          </p:nvCxnSpPr>
          <p:spPr>
            <a:xfrm flipH="1">
              <a:off x="7987083" y="2494489"/>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D6D7C6C8-D073-5849-A3D2-124195460369}"/>
                </a:ext>
              </a:extLst>
            </p:cNvPr>
            <p:cNvCxnSpPr>
              <a:stCxn id="559" idx="6"/>
              <a:endCxn id="98" idx="1"/>
            </p:cNvCxnSpPr>
            <p:nvPr/>
          </p:nvCxnSpPr>
          <p:spPr>
            <a:xfrm>
              <a:off x="8002375" y="2792500"/>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5C3CD2D-4E23-0B4A-8B61-43337C74D168}"/>
                </a:ext>
              </a:extLst>
            </p:cNvPr>
            <p:cNvCxnSpPr>
              <a:stCxn id="76" idx="6"/>
              <a:endCxn id="98" idx="2"/>
            </p:cNvCxnSpPr>
            <p:nvPr/>
          </p:nvCxnSpPr>
          <p:spPr>
            <a:xfrm flipV="1">
              <a:off x="7874182" y="3010087"/>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154E9852-A4A8-434A-A030-C72CC1D17D45}"/>
                </a:ext>
              </a:extLst>
            </p:cNvPr>
            <p:cNvCxnSpPr>
              <a:stCxn id="76" idx="6"/>
              <a:endCxn id="100" idx="2"/>
            </p:cNvCxnSpPr>
            <p:nvPr/>
          </p:nvCxnSpPr>
          <p:spPr>
            <a:xfrm>
              <a:off x="7874182" y="3105268"/>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0FBB5B43-DCC6-C14E-B066-01B6CBD30B01}"/>
                </a:ext>
              </a:extLst>
            </p:cNvPr>
            <p:cNvCxnSpPr>
              <a:stCxn id="76" idx="5"/>
              <a:endCxn id="96" idx="1"/>
            </p:cNvCxnSpPr>
            <p:nvPr/>
          </p:nvCxnSpPr>
          <p:spPr>
            <a:xfrm>
              <a:off x="7843871" y="3179151"/>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D2FC12A6-5FBC-1D47-9B19-86540360DC6D}"/>
                </a:ext>
              </a:extLst>
            </p:cNvPr>
            <p:cNvCxnSpPr>
              <a:stCxn id="100" idx="3"/>
              <a:endCxn id="96" idx="0"/>
            </p:cNvCxnSpPr>
            <p:nvPr/>
          </p:nvCxnSpPr>
          <p:spPr>
            <a:xfrm flipH="1">
              <a:off x="8009586" y="3280041"/>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CC579388-7621-C04A-A232-AF479F4B426E}"/>
                </a:ext>
              </a:extLst>
            </p:cNvPr>
            <p:cNvCxnSpPr>
              <a:stCxn id="99" idx="2"/>
              <a:endCxn id="96" idx="6"/>
            </p:cNvCxnSpPr>
            <p:nvPr/>
          </p:nvCxnSpPr>
          <p:spPr>
            <a:xfrm flipH="1">
              <a:off x="8061794" y="3419432"/>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D5B39CBD-F121-974F-80DA-9C174C8242A1}"/>
                </a:ext>
              </a:extLst>
            </p:cNvPr>
            <p:cNvCxnSpPr>
              <a:stCxn id="96" idx="2"/>
              <a:endCxn id="75" idx="6"/>
            </p:cNvCxnSpPr>
            <p:nvPr/>
          </p:nvCxnSpPr>
          <p:spPr>
            <a:xfrm flipH="1">
              <a:off x="7751492" y="3541847"/>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11019F4D-EDBC-CD49-A610-20E682D4F476}"/>
                </a:ext>
              </a:extLst>
            </p:cNvPr>
            <p:cNvCxnSpPr>
              <a:stCxn id="99" idx="0"/>
              <a:endCxn id="98" idx="4"/>
            </p:cNvCxnSpPr>
            <p:nvPr/>
          </p:nvCxnSpPr>
          <p:spPr>
            <a:xfrm flipH="1" flipV="1">
              <a:off x="8398450" y="3114573"/>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68F96BC-DABB-3044-AA1C-2DC83F5C15EF}"/>
                </a:ext>
              </a:extLst>
            </p:cNvPr>
            <p:cNvCxnSpPr>
              <a:stCxn id="100" idx="1"/>
              <a:endCxn id="559" idx="5"/>
            </p:cNvCxnSpPr>
            <p:nvPr/>
          </p:nvCxnSpPr>
          <p:spPr>
            <a:xfrm flipH="1" flipV="1">
              <a:off x="7987083" y="2830389"/>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1E95FB68-A057-FC47-9001-39B835B69ACC}"/>
                </a:ext>
              </a:extLst>
            </p:cNvPr>
            <p:cNvCxnSpPr>
              <a:stCxn id="100" idx="0"/>
              <a:endCxn id="107" idx="4"/>
            </p:cNvCxnSpPr>
            <p:nvPr/>
          </p:nvCxnSpPr>
          <p:spPr>
            <a:xfrm flipH="1" flipV="1">
              <a:off x="7937512" y="2265643"/>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50512A63-4532-CD4F-8966-A8AB2408DF6C}"/>
                </a:ext>
              </a:extLst>
            </p:cNvPr>
            <p:cNvCxnSpPr>
              <a:stCxn id="100" idx="0"/>
              <a:endCxn id="548" idx="4"/>
            </p:cNvCxnSpPr>
            <p:nvPr/>
          </p:nvCxnSpPr>
          <p:spPr>
            <a:xfrm flipV="1">
              <a:off x="8193071" y="2522027"/>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3F6BC70C-A448-314E-9CCA-DA4DD8468DD5}"/>
                </a:ext>
              </a:extLst>
            </p:cNvPr>
            <p:cNvCxnSpPr>
              <a:stCxn id="109" idx="4"/>
              <a:endCxn id="550" idx="5"/>
            </p:cNvCxnSpPr>
            <p:nvPr/>
          </p:nvCxnSpPr>
          <p:spPr>
            <a:xfrm>
              <a:off x="8169057" y="1479550"/>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0D05D5F7-9C39-D74E-B944-3119ED20FC1D}"/>
                </a:ext>
              </a:extLst>
            </p:cNvPr>
            <p:cNvCxnSpPr>
              <a:stCxn id="555" idx="4"/>
              <a:endCxn id="109" idx="0"/>
            </p:cNvCxnSpPr>
            <p:nvPr/>
          </p:nvCxnSpPr>
          <p:spPr>
            <a:xfrm flipH="1">
              <a:off x="8169057" y="1175186"/>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214B72D1-806F-484B-A146-C49623F69099}"/>
                </a:ext>
              </a:extLst>
            </p:cNvPr>
            <p:cNvCxnSpPr>
              <a:stCxn id="110" idx="3"/>
              <a:endCxn id="109" idx="7"/>
            </p:cNvCxnSpPr>
            <p:nvPr/>
          </p:nvCxnSpPr>
          <p:spPr>
            <a:xfrm flipH="1">
              <a:off x="8216357" y="1285227"/>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E885EA0-0F81-CA4C-9C9E-271EE70B87BA}"/>
                </a:ext>
              </a:extLst>
            </p:cNvPr>
            <p:cNvCxnSpPr>
              <a:stCxn id="547" idx="5"/>
              <a:endCxn id="109" idx="6"/>
            </p:cNvCxnSpPr>
            <p:nvPr/>
          </p:nvCxnSpPr>
          <p:spPr>
            <a:xfrm flipH="1" flipV="1">
              <a:off x="8235950" y="1410418"/>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7F5D1AB-E0F6-264C-9EE9-ECA1C98E5A95}"/>
                </a:ext>
              </a:extLst>
            </p:cNvPr>
            <p:cNvCxnSpPr>
              <a:stCxn id="547" idx="6"/>
              <a:endCxn id="550" idx="6"/>
            </p:cNvCxnSpPr>
            <p:nvPr/>
          </p:nvCxnSpPr>
          <p:spPr>
            <a:xfrm flipH="1">
              <a:off x="8401049" y="1667056"/>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C818185E-281E-3547-A644-8D636D310951}"/>
                </a:ext>
              </a:extLst>
            </p:cNvPr>
            <p:cNvCxnSpPr>
              <a:stCxn id="547" idx="3"/>
              <a:endCxn id="548" idx="7"/>
            </p:cNvCxnSpPr>
            <p:nvPr/>
          </p:nvCxnSpPr>
          <p:spPr>
            <a:xfrm flipH="1">
              <a:off x="8426455" y="1732035"/>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C9ECEBBF-A147-CD43-B4FC-55E753C3212A}"/>
                </a:ext>
              </a:extLst>
            </p:cNvPr>
            <p:cNvCxnSpPr>
              <a:stCxn id="105" idx="1"/>
              <a:endCxn id="108" idx="5"/>
            </p:cNvCxnSpPr>
            <p:nvPr/>
          </p:nvCxnSpPr>
          <p:spPr>
            <a:xfrm flipH="1" flipV="1">
              <a:off x="8318501" y="2200551"/>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700A02A3-98A2-AF44-BE06-B906F78EBAD0}"/>
                </a:ext>
              </a:extLst>
            </p:cNvPr>
            <p:cNvCxnSpPr>
              <a:stCxn id="106" idx="0"/>
              <a:endCxn id="547" idx="4"/>
            </p:cNvCxnSpPr>
            <p:nvPr/>
          </p:nvCxnSpPr>
          <p:spPr>
            <a:xfrm flipH="1" flipV="1">
              <a:off x="8952389" y="1758950"/>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3D40E800-122C-9D4B-80C5-101E9F23E5E8}"/>
                </a:ext>
              </a:extLst>
            </p:cNvPr>
            <p:cNvCxnSpPr>
              <a:stCxn id="106" idx="1"/>
              <a:endCxn id="550" idx="6"/>
            </p:cNvCxnSpPr>
            <p:nvPr/>
          </p:nvCxnSpPr>
          <p:spPr>
            <a:xfrm flipH="1" flipV="1">
              <a:off x="8401049" y="1835868"/>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5F1BD0E0-1752-7147-91DA-0B370CD506B6}"/>
                </a:ext>
              </a:extLst>
            </p:cNvPr>
            <p:cNvCxnSpPr>
              <a:stCxn id="106" idx="2"/>
              <a:endCxn id="108" idx="6"/>
            </p:cNvCxnSpPr>
            <p:nvPr/>
          </p:nvCxnSpPr>
          <p:spPr>
            <a:xfrm flipH="1">
              <a:off x="8334374" y="2119078"/>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0E574A80-B345-B845-818B-2ED1E4047E5F}"/>
                </a:ext>
              </a:extLst>
            </p:cNvPr>
            <p:cNvCxnSpPr>
              <a:stCxn id="106" idx="2"/>
              <a:endCxn id="548" idx="3"/>
            </p:cNvCxnSpPr>
            <p:nvPr/>
          </p:nvCxnSpPr>
          <p:spPr>
            <a:xfrm flipH="1">
              <a:off x="8293097" y="2119078"/>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887299F6-B26C-A943-8DFE-C15EB5320F98}"/>
                </a:ext>
              </a:extLst>
            </p:cNvPr>
            <p:cNvCxnSpPr>
              <a:stCxn id="546" idx="2"/>
              <a:endCxn id="20" idx="6"/>
            </p:cNvCxnSpPr>
            <p:nvPr/>
          </p:nvCxnSpPr>
          <p:spPr>
            <a:xfrm flipH="1" flipV="1">
              <a:off x="7149674" y="1711328"/>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AA13F29F-F28B-2347-9C68-88807EE1FF83}"/>
                </a:ext>
              </a:extLst>
            </p:cNvPr>
            <p:cNvCxnSpPr>
              <a:stCxn id="108" idx="1"/>
              <a:endCxn id="546" idx="5"/>
            </p:cNvCxnSpPr>
            <p:nvPr/>
          </p:nvCxnSpPr>
          <p:spPr>
            <a:xfrm flipH="1" flipV="1">
              <a:off x="7743180" y="1904214"/>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02F4824-28F1-8E4C-AEF2-C73638BDB0E2}"/>
                </a:ext>
              </a:extLst>
            </p:cNvPr>
            <p:cNvCxnSpPr>
              <a:stCxn id="550" idx="2"/>
              <a:endCxn id="546" idx="6"/>
            </p:cNvCxnSpPr>
            <p:nvPr/>
          </p:nvCxnSpPr>
          <p:spPr>
            <a:xfrm flipH="1" flipV="1">
              <a:off x="7786887" y="1802065"/>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513140B6-B66D-1343-A053-5F2CBC780E75}"/>
                </a:ext>
              </a:extLst>
            </p:cNvPr>
            <p:cNvCxnSpPr>
              <a:stCxn id="550" idx="3"/>
              <a:endCxn id="107" idx="7"/>
            </p:cNvCxnSpPr>
            <p:nvPr/>
          </p:nvCxnSpPr>
          <p:spPr>
            <a:xfrm flipH="1">
              <a:off x="7974428" y="1873526"/>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B2A5C46A-0CFD-ED46-9637-74E5639A8B4B}"/>
                </a:ext>
              </a:extLst>
            </p:cNvPr>
            <p:cNvCxnSpPr>
              <a:stCxn id="108" idx="2"/>
              <a:endCxn id="107" idx="6"/>
            </p:cNvCxnSpPr>
            <p:nvPr/>
          </p:nvCxnSpPr>
          <p:spPr>
            <a:xfrm flipH="1">
              <a:off x="7989720" y="2162893"/>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1986DA61-B054-0840-985B-3978D17820EA}"/>
                </a:ext>
              </a:extLst>
            </p:cNvPr>
            <p:cNvCxnSpPr>
              <a:stCxn id="107" idx="1"/>
              <a:endCxn id="546" idx="1"/>
            </p:cNvCxnSpPr>
            <p:nvPr/>
          </p:nvCxnSpPr>
          <p:spPr>
            <a:xfrm flipH="1" flipV="1">
              <a:off x="7532145" y="1699915"/>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B393DCA2-ACEC-6741-AD20-6F3408382851}"/>
                </a:ext>
              </a:extLst>
            </p:cNvPr>
            <p:cNvCxnSpPr>
              <a:stCxn id="559" idx="5"/>
              <a:endCxn id="546" idx="1"/>
            </p:cNvCxnSpPr>
            <p:nvPr/>
          </p:nvCxnSpPr>
          <p:spPr>
            <a:xfrm flipH="1" flipV="1">
              <a:off x="7532145" y="1699915"/>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1139D4D3-EE3A-6A43-BD26-787EB2039306}"/>
                </a:ext>
              </a:extLst>
            </p:cNvPr>
            <p:cNvCxnSpPr>
              <a:stCxn id="548" idx="1"/>
              <a:endCxn id="107" idx="5"/>
            </p:cNvCxnSpPr>
            <p:nvPr/>
          </p:nvCxnSpPr>
          <p:spPr>
            <a:xfrm flipH="1" flipV="1">
              <a:off x="7974428" y="2249949"/>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A54BB9D-BE74-5448-ADB7-0377C96B2435}"/>
                </a:ext>
              </a:extLst>
            </p:cNvPr>
            <p:cNvCxnSpPr>
              <a:stCxn id="548" idx="0"/>
              <a:endCxn id="108" idx="4"/>
            </p:cNvCxnSpPr>
            <p:nvPr/>
          </p:nvCxnSpPr>
          <p:spPr>
            <a:xfrm flipH="1" flipV="1">
              <a:off x="8280182" y="2216150"/>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9075118-114E-4244-88B1-4034A746C000}"/>
                </a:ext>
              </a:extLst>
            </p:cNvPr>
            <p:cNvCxnSpPr>
              <a:stCxn id="108" idx="1"/>
              <a:endCxn id="554" idx="5"/>
            </p:cNvCxnSpPr>
            <p:nvPr/>
          </p:nvCxnSpPr>
          <p:spPr>
            <a:xfrm flipH="1" flipV="1">
              <a:off x="7896460" y="1260576"/>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E31F9C96-9E7C-4644-A943-CE9E095EDAE5}"/>
                </a:ext>
              </a:extLst>
            </p:cNvPr>
            <p:cNvCxnSpPr>
              <a:stCxn id="108" idx="0"/>
              <a:endCxn id="550" idx="4"/>
            </p:cNvCxnSpPr>
            <p:nvPr/>
          </p:nvCxnSpPr>
          <p:spPr>
            <a:xfrm flipV="1">
              <a:off x="8280182" y="1889125"/>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306393A4-80F4-4146-9F6B-320FA527B263}"/>
                </a:ext>
              </a:extLst>
            </p:cNvPr>
            <p:cNvCxnSpPr>
              <a:stCxn id="105" idx="2"/>
              <a:endCxn id="548" idx="6"/>
            </p:cNvCxnSpPr>
            <p:nvPr/>
          </p:nvCxnSpPr>
          <p:spPr>
            <a:xfrm flipH="1" flipV="1">
              <a:off x="8454074" y="2428007"/>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9DB91D07-C627-6D4B-954D-523BB82E52B4}"/>
                </a:ext>
              </a:extLst>
            </p:cNvPr>
            <p:cNvCxnSpPr>
              <a:stCxn id="102" idx="1"/>
              <a:endCxn id="548" idx="5"/>
            </p:cNvCxnSpPr>
            <p:nvPr/>
          </p:nvCxnSpPr>
          <p:spPr>
            <a:xfrm flipH="1" flipV="1">
              <a:off x="8426455" y="2494489"/>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D25A6B13-23DE-6740-8DD8-566B224049CA}"/>
                </a:ext>
              </a:extLst>
            </p:cNvPr>
            <p:cNvCxnSpPr>
              <a:stCxn id="105" idx="1"/>
              <a:endCxn id="109" idx="5"/>
            </p:cNvCxnSpPr>
            <p:nvPr/>
          </p:nvCxnSpPr>
          <p:spPr>
            <a:xfrm flipH="1" flipV="1">
              <a:off x="8216357" y="1459302"/>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5630C83-1D4E-E241-B7E6-7A9C9085F4C8}"/>
                </a:ext>
              </a:extLst>
            </p:cNvPr>
            <p:cNvCxnSpPr>
              <a:stCxn id="105" idx="0"/>
              <a:endCxn id="106" idx="3"/>
            </p:cNvCxnSpPr>
            <p:nvPr/>
          </p:nvCxnSpPr>
          <p:spPr>
            <a:xfrm flipV="1">
              <a:off x="8952871" y="2165914"/>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5F076AF9-18A3-894F-8FF2-4E655D368A8A}"/>
                </a:ext>
              </a:extLst>
            </p:cNvPr>
            <p:cNvCxnSpPr>
              <a:stCxn id="94" idx="0"/>
              <a:endCxn id="105" idx="4"/>
            </p:cNvCxnSpPr>
            <p:nvPr/>
          </p:nvCxnSpPr>
          <p:spPr>
            <a:xfrm flipH="1" flipV="1">
              <a:off x="8952871" y="2612807"/>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3754BE30-67A9-6049-B018-D3A5548532EB}"/>
                </a:ext>
              </a:extLst>
            </p:cNvPr>
            <p:cNvCxnSpPr>
              <a:stCxn id="94" idx="7"/>
              <a:endCxn id="560" idx="7"/>
            </p:cNvCxnSpPr>
            <p:nvPr/>
          </p:nvCxnSpPr>
          <p:spPr>
            <a:xfrm flipV="1">
              <a:off x="9173352" y="2685608"/>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B490F422-BF15-A149-A5DF-4B72DC004770}"/>
                </a:ext>
              </a:extLst>
            </p:cNvPr>
            <p:cNvCxnSpPr>
              <a:stCxn id="95" idx="7"/>
              <a:endCxn id="560" idx="3"/>
            </p:cNvCxnSpPr>
            <p:nvPr/>
          </p:nvCxnSpPr>
          <p:spPr>
            <a:xfrm flipV="1">
              <a:off x="8818406" y="2824019"/>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8CB73401-467B-474C-8F8A-E0F6A4BD9E7E}"/>
                </a:ext>
              </a:extLst>
            </p:cNvPr>
            <p:cNvCxnSpPr>
              <a:stCxn id="560" idx="1"/>
              <a:endCxn id="106" idx="5"/>
            </p:cNvCxnSpPr>
            <p:nvPr/>
          </p:nvCxnSpPr>
          <p:spPr>
            <a:xfrm flipH="1" flipV="1">
              <a:off x="9178304" y="2165914"/>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84A49ECB-CCE2-3645-B5B4-7B74FA340929}"/>
                </a:ext>
              </a:extLst>
            </p:cNvPr>
            <p:cNvCxnSpPr>
              <a:stCxn id="560" idx="2"/>
              <a:endCxn id="105" idx="5"/>
            </p:cNvCxnSpPr>
            <p:nvPr/>
          </p:nvCxnSpPr>
          <p:spPr>
            <a:xfrm flipH="1" flipV="1">
              <a:off x="9014492" y="2587364"/>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E8646A3A-7BD9-B447-8976-F99FFFE3307B}"/>
                </a:ext>
              </a:extLst>
            </p:cNvPr>
            <p:cNvCxnSpPr>
              <a:stCxn id="94" idx="3"/>
              <a:endCxn id="561" idx="7"/>
            </p:cNvCxnSpPr>
            <p:nvPr/>
          </p:nvCxnSpPr>
          <p:spPr>
            <a:xfrm flipH="1">
              <a:off x="8731593" y="3359256"/>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C3ECDBA1-BCEE-1144-8CBA-9809AFF082DA}"/>
                </a:ext>
              </a:extLst>
            </p:cNvPr>
            <p:cNvCxnSpPr>
              <a:stCxn id="95" idx="5"/>
              <a:endCxn id="101" idx="1"/>
            </p:cNvCxnSpPr>
            <p:nvPr/>
          </p:nvCxnSpPr>
          <p:spPr>
            <a:xfrm>
              <a:off x="8818406" y="3291991"/>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1170377A-75B6-BF41-A311-429B077B0F3C}"/>
                </a:ext>
              </a:extLst>
            </p:cNvPr>
            <p:cNvCxnSpPr>
              <a:stCxn id="93" idx="2"/>
              <a:endCxn id="561" idx="3"/>
            </p:cNvCxnSpPr>
            <p:nvPr/>
          </p:nvCxnSpPr>
          <p:spPr>
            <a:xfrm flipH="1">
              <a:off x="8525485" y="3500309"/>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BC65006E-1EA5-DC46-BF8F-6598E13FB79A}"/>
                </a:ext>
              </a:extLst>
            </p:cNvPr>
            <p:cNvCxnSpPr>
              <a:stCxn id="93" idx="1"/>
              <a:endCxn id="94" idx="5"/>
            </p:cNvCxnSpPr>
            <p:nvPr/>
          </p:nvCxnSpPr>
          <p:spPr>
            <a:xfrm flipH="1" flipV="1">
              <a:off x="9173352" y="3359256"/>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2153DF5D-AF1C-4F43-8F32-2B560A39A0C7}"/>
                </a:ext>
              </a:extLst>
            </p:cNvPr>
            <p:cNvCxnSpPr>
              <a:stCxn id="94" idx="1"/>
              <a:endCxn id="102" idx="5"/>
            </p:cNvCxnSpPr>
            <p:nvPr/>
          </p:nvCxnSpPr>
          <p:spPr>
            <a:xfrm flipH="1" flipV="1">
              <a:off x="8830590" y="2933967"/>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F1457F5C-8074-1141-9FE0-6D8264D8AED6}"/>
                </a:ext>
              </a:extLst>
            </p:cNvPr>
            <p:cNvCxnSpPr>
              <a:stCxn id="94" idx="2"/>
              <a:endCxn id="95" idx="6"/>
            </p:cNvCxnSpPr>
            <p:nvPr/>
          </p:nvCxnSpPr>
          <p:spPr>
            <a:xfrm flipH="1" flipV="1">
              <a:off x="8833698" y="3254102"/>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AD993DA4-D8E0-1749-8268-AEC1153481BA}"/>
                </a:ext>
              </a:extLst>
            </p:cNvPr>
            <p:cNvCxnSpPr>
              <a:stCxn id="95" idx="2"/>
              <a:endCxn id="98" idx="5"/>
            </p:cNvCxnSpPr>
            <p:nvPr/>
          </p:nvCxnSpPr>
          <p:spPr>
            <a:xfrm flipH="1" flipV="1">
              <a:off x="8471627" y="3083970"/>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2758755A-0A27-C24F-A3A9-A69FB5F8141C}"/>
                </a:ext>
              </a:extLst>
            </p:cNvPr>
            <p:cNvCxnSpPr>
              <a:stCxn id="95" idx="0"/>
              <a:endCxn id="102" idx="4"/>
            </p:cNvCxnSpPr>
            <p:nvPr/>
          </p:nvCxnSpPr>
          <p:spPr>
            <a:xfrm flipV="1">
              <a:off x="8781490" y="2953368"/>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2E27DD3B-5CA4-2843-8012-DAD28B557F6D}"/>
                </a:ext>
              </a:extLst>
            </p:cNvPr>
            <p:cNvCxnSpPr>
              <a:stCxn id="98" idx="6"/>
              <a:endCxn id="102" idx="2"/>
            </p:cNvCxnSpPr>
            <p:nvPr/>
          </p:nvCxnSpPr>
          <p:spPr>
            <a:xfrm flipV="1">
              <a:off x="8501938" y="2887131"/>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DE2C5049-E395-1340-8A82-D3CA9472104C}"/>
                </a:ext>
              </a:extLst>
            </p:cNvPr>
            <p:cNvCxnSpPr>
              <a:stCxn id="98" idx="7"/>
              <a:endCxn id="105" idx="3"/>
            </p:cNvCxnSpPr>
            <p:nvPr/>
          </p:nvCxnSpPr>
          <p:spPr>
            <a:xfrm flipV="1">
              <a:off x="8471627" y="2587364"/>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AE5FD338-5B99-FB4D-9566-2CCBC1AD4ECE}"/>
                </a:ext>
              </a:extLst>
            </p:cNvPr>
            <p:cNvCxnSpPr>
              <a:stCxn id="561" idx="0"/>
              <a:endCxn id="95" idx="4"/>
            </p:cNvCxnSpPr>
            <p:nvPr/>
          </p:nvCxnSpPr>
          <p:spPr>
            <a:xfrm flipV="1">
              <a:off x="8628539" y="3307685"/>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294D3A4E-E48A-794F-97D7-67E743D7347F}"/>
                </a:ext>
              </a:extLst>
            </p:cNvPr>
            <p:cNvCxnSpPr>
              <a:stCxn id="561" idx="0"/>
              <a:endCxn id="98" idx="5"/>
            </p:cNvCxnSpPr>
            <p:nvPr/>
          </p:nvCxnSpPr>
          <p:spPr>
            <a:xfrm flipH="1" flipV="1">
              <a:off x="8471627" y="3083970"/>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D79D81DC-F272-4C49-BDFD-01928C64881F}"/>
                </a:ext>
              </a:extLst>
            </p:cNvPr>
            <p:cNvCxnSpPr>
              <a:stCxn id="561" idx="1"/>
              <a:endCxn id="99" idx="5"/>
            </p:cNvCxnSpPr>
            <p:nvPr/>
          </p:nvCxnSpPr>
          <p:spPr>
            <a:xfrm flipH="1" flipV="1">
              <a:off x="8478616" y="3480857"/>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2B6B4BD4-392F-7342-AFB6-7251307829A7}"/>
                </a:ext>
              </a:extLst>
            </p:cNvPr>
            <p:cNvCxnSpPr>
              <a:stCxn id="92" idx="0"/>
              <a:endCxn id="99" idx="4"/>
            </p:cNvCxnSpPr>
            <p:nvPr/>
          </p:nvCxnSpPr>
          <p:spPr>
            <a:xfrm flipV="1">
              <a:off x="8377382" y="3506300"/>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4BEA0C2-6E6B-A549-8693-CBC5C2207D81}"/>
                </a:ext>
              </a:extLst>
            </p:cNvPr>
            <p:cNvCxnSpPr>
              <a:stCxn id="92" idx="7"/>
              <a:endCxn id="561" idx="3"/>
            </p:cNvCxnSpPr>
            <p:nvPr/>
          </p:nvCxnSpPr>
          <p:spPr>
            <a:xfrm flipV="1">
              <a:off x="8439003" y="3915393"/>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8592AFA3-B898-1C4A-BFE8-A850A0D3589C}"/>
                </a:ext>
              </a:extLst>
            </p:cNvPr>
            <p:cNvCxnSpPr>
              <a:stCxn id="562" idx="0"/>
              <a:endCxn id="85" idx="4"/>
            </p:cNvCxnSpPr>
            <p:nvPr/>
          </p:nvCxnSpPr>
          <p:spPr>
            <a:xfrm flipH="1" flipV="1">
              <a:off x="8102842" y="4024020"/>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E55B2FEC-CDB7-D047-ADF5-0697FAFA20A7}"/>
                </a:ext>
              </a:extLst>
            </p:cNvPr>
            <p:cNvCxnSpPr>
              <a:stCxn id="101" idx="2"/>
              <a:endCxn id="561" idx="6"/>
            </p:cNvCxnSpPr>
            <p:nvPr/>
          </p:nvCxnSpPr>
          <p:spPr>
            <a:xfrm flipH="1" flipV="1">
              <a:off x="8774279" y="3812536"/>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43FA3353-AA4C-BA46-A2B9-44603C0AAE64}"/>
                </a:ext>
              </a:extLst>
            </p:cNvPr>
            <p:cNvCxnSpPr>
              <a:stCxn id="541" idx="1"/>
              <a:endCxn id="21" idx="5"/>
            </p:cNvCxnSpPr>
            <p:nvPr/>
          </p:nvCxnSpPr>
          <p:spPr>
            <a:xfrm flipH="1" flipV="1">
              <a:off x="5785473" y="1647557"/>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DCA852FA-9888-374F-B0CD-36F9B00E1B2E}"/>
                </a:ext>
              </a:extLst>
            </p:cNvPr>
            <p:cNvCxnSpPr>
              <a:stCxn id="551" idx="2"/>
              <a:endCxn id="21" idx="6"/>
            </p:cNvCxnSpPr>
            <p:nvPr/>
          </p:nvCxnSpPr>
          <p:spPr>
            <a:xfrm flipH="1">
              <a:off x="5809403" y="1502573"/>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BF987AF9-8AFE-C245-81F3-9E908E1DC228}"/>
                </a:ext>
              </a:extLst>
            </p:cNvPr>
            <p:cNvCxnSpPr>
              <a:stCxn id="27" idx="1"/>
              <a:endCxn id="24" idx="5"/>
            </p:cNvCxnSpPr>
            <p:nvPr/>
          </p:nvCxnSpPr>
          <p:spPr>
            <a:xfrm flipH="1" flipV="1">
              <a:off x="6504760" y="1119363"/>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F2724941-F81B-0543-9DEE-E6455CF36CF2}"/>
                </a:ext>
              </a:extLst>
            </p:cNvPr>
            <p:cNvCxnSpPr>
              <a:stCxn id="106" idx="5"/>
              <a:endCxn id="103" idx="1"/>
            </p:cNvCxnSpPr>
            <p:nvPr/>
          </p:nvCxnSpPr>
          <p:spPr>
            <a:xfrm>
              <a:off x="9178304" y="2165914"/>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D66BCA71-9249-1140-B246-7F09388BB05C}"/>
                </a:ext>
              </a:extLst>
            </p:cNvPr>
            <p:cNvCxnSpPr>
              <a:stCxn id="102" idx="7"/>
              <a:endCxn id="103" idx="3"/>
            </p:cNvCxnSpPr>
            <p:nvPr/>
          </p:nvCxnSpPr>
          <p:spPr>
            <a:xfrm flipV="1">
              <a:off x="8830590" y="2379935"/>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7EE471C2-CBED-1C45-813E-043A88A35182}"/>
                </a:ext>
              </a:extLst>
            </p:cNvPr>
            <p:cNvCxnSpPr>
              <a:stCxn id="15" idx="1"/>
              <a:endCxn id="541" idx="0"/>
            </p:cNvCxnSpPr>
            <p:nvPr/>
          </p:nvCxnSpPr>
          <p:spPr>
            <a:xfrm flipH="1" flipV="1">
              <a:off x="6035675" y="1835152"/>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C69094D6-08CE-3D45-BE96-F3A847C49DEA}"/>
                </a:ext>
              </a:extLst>
            </p:cNvPr>
            <p:cNvCxnSpPr>
              <a:stCxn id="62" idx="5"/>
              <a:endCxn id="64" idx="1"/>
            </p:cNvCxnSpPr>
            <p:nvPr/>
          </p:nvCxnSpPr>
          <p:spPr>
            <a:xfrm>
              <a:off x="4012829" y="3280553"/>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08E4448-16B4-7E4D-8F7A-C089F86980D9}"/>
                </a:ext>
              </a:extLst>
            </p:cNvPr>
            <p:cNvCxnSpPr>
              <a:stCxn id="540" idx="7"/>
              <a:endCxn id="64" idx="0"/>
            </p:cNvCxnSpPr>
            <p:nvPr/>
          </p:nvCxnSpPr>
          <p:spPr>
            <a:xfrm flipH="1">
              <a:off x="4231773" y="2939958"/>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Oval 539">
              <a:extLst>
                <a:ext uri="{FF2B5EF4-FFF2-40B4-BE49-F238E27FC236}">
                  <a16:creationId xmlns:a16="http://schemas.microsoft.com/office/drawing/2014/main" id="{97897D2E-3C0B-BC46-B3E1-F66512B99552}"/>
                </a:ext>
              </a:extLst>
            </p:cNvPr>
            <p:cNvSpPr/>
            <p:nvPr/>
          </p:nvSpPr>
          <p:spPr>
            <a:xfrm>
              <a:off x="4297364" y="2906713"/>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B720C812-D3B2-9E41-9859-9CA213E6054E}"/>
                </a:ext>
              </a:extLst>
            </p:cNvPr>
            <p:cNvSpPr/>
            <p:nvPr/>
          </p:nvSpPr>
          <p:spPr>
            <a:xfrm>
              <a:off x="5886450" y="1835152"/>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91ABB78B-ECFA-E04D-8F5E-B86E8F2DB1CF}"/>
                </a:ext>
              </a:extLst>
            </p:cNvPr>
            <p:cNvSpPr/>
            <p:nvPr/>
          </p:nvSpPr>
          <p:spPr>
            <a:xfrm>
              <a:off x="5241925" y="3162301"/>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Oval 542">
              <a:extLst>
                <a:ext uri="{FF2B5EF4-FFF2-40B4-BE49-F238E27FC236}">
                  <a16:creationId xmlns:a16="http://schemas.microsoft.com/office/drawing/2014/main" id="{10410A30-B979-BD4F-A6A4-92E4AB9B49F1}"/>
                </a:ext>
              </a:extLst>
            </p:cNvPr>
            <p:cNvSpPr/>
            <p:nvPr/>
          </p:nvSpPr>
          <p:spPr>
            <a:xfrm>
              <a:off x="6032500" y="2844801"/>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Oval 543">
              <a:extLst>
                <a:ext uri="{FF2B5EF4-FFF2-40B4-BE49-F238E27FC236}">
                  <a16:creationId xmlns:a16="http://schemas.microsoft.com/office/drawing/2014/main" id="{2D3C327F-7356-DC42-A6F2-38081615A190}"/>
                </a:ext>
              </a:extLst>
            </p:cNvPr>
            <p:cNvSpPr/>
            <p:nvPr/>
          </p:nvSpPr>
          <p:spPr>
            <a:xfrm>
              <a:off x="6607175" y="3429001"/>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FB8250EA-56E2-A940-9DA9-7C73D787D19D}"/>
                </a:ext>
              </a:extLst>
            </p:cNvPr>
            <p:cNvSpPr/>
            <p:nvPr/>
          </p:nvSpPr>
          <p:spPr>
            <a:xfrm>
              <a:off x="5692775" y="3314700"/>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1E56F3EB-C850-594C-9300-12EAA36F65F5}"/>
                </a:ext>
              </a:extLst>
            </p:cNvPr>
            <p:cNvSpPr/>
            <p:nvPr/>
          </p:nvSpPr>
          <p:spPr>
            <a:xfrm>
              <a:off x="7488438" y="1657603"/>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24DA92FF-5C65-4449-A71F-73565382CC05}"/>
                </a:ext>
              </a:extLst>
            </p:cNvPr>
            <p:cNvSpPr/>
            <p:nvPr/>
          </p:nvSpPr>
          <p:spPr>
            <a:xfrm>
              <a:off x="8862378" y="1575162"/>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05667A87-D5B7-4548-ADE7-6AEA496B142E}"/>
                </a:ext>
              </a:extLst>
            </p:cNvPr>
            <p:cNvSpPr/>
            <p:nvPr/>
          </p:nvSpPr>
          <p:spPr>
            <a:xfrm>
              <a:off x="8265478" y="2333987"/>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9" name="Straight Connector 548">
              <a:extLst>
                <a:ext uri="{FF2B5EF4-FFF2-40B4-BE49-F238E27FC236}">
                  <a16:creationId xmlns:a16="http://schemas.microsoft.com/office/drawing/2014/main" id="{BBFC5958-A325-244F-A0FF-88EE6926BAF5}"/>
                </a:ext>
              </a:extLst>
            </p:cNvPr>
            <p:cNvCxnSpPr>
              <a:stCxn id="106" idx="7"/>
              <a:endCxn id="104" idx="3"/>
            </p:cNvCxnSpPr>
            <p:nvPr/>
          </p:nvCxnSpPr>
          <p:spPr>
            <a:xfrm flipV="1">
              <a:off x="9178304" y="1886280"/>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0" name="Oval 549">
              <a:extLst>
                <a:ext uri="{FF2B5EF4-FFF2-40B4-BE49-F238E27FC236}">
                  <a16:creationId xmlns:a16="http://schemas.microsoft.com/office/drawing/2014/main" id="{6802F4CD-DA23-0B49-98D3-DF1BA19DC7DD}"/>
                </a:ext>
              </a:extLst>
            </p:cNvPr>
            <p:cNvSpPr/>
            <p:nvPr/>
          </p:nvSpPr>
          <p:spPr>
            <a:xfrm>
              <a:off x="8292664" y="1782611"/>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2F16DB7C-7757-B14C-B50A-217FEDAAC2B6}"/>
                </a:ext>
              </a:extLst>
            </p:cNvPr>
            <p:cNvSpPr/>
            <p:nvPr/>
          </p:nvSpPr>
          <p:spPr>
            <a:xfrm>
              <a:off x="6207125" y="1428757"/>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E82F17F0-7BD5-3146-BEC9-7E690D86503F}"/>
                </a:ext>
              </a:extLst>
            </p:cNvPr>
            <p:cNvSpPr/>
            <p:nvPr/>
          </p:nvSpPr>
          <p:spPr>
            <a:xfrm>
              <a:off x="7404526" y="496310"/>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6B56A26A-A2B9-1040-AA8D-D7A6D3D5BB8C}"/>
                </a:ext>
              </a:extLst>
            </p:cNvPr>
            <p:cNvSpPr/>
            <p:nvPr/>
          </p:nvSpPr>
          <p:spPr>
            <a:xfrm>
              <a:off x="6763596" y="1073256"/>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Oval 553">
              <a:extLst>
                <a:ext uri="{FF2B5EF4-FFF2-40B4-BE49-F238E27FC236}">
                  <a16:creationId xmlns:a16="http://schemas.microsoft.com/office/drawing/2014/main" id="{0E36D68B-04C4-C44B-89DB-7E70F1EEA819}"/>
                </a:ext>
              </a:extLst>
            </p:cNvPr>
            <p:cNvSpPr/>
            <p:nvPr/>
          </p:nvSpPr>
          <p:spPr>
            <a:xfrm>
              <a:off x="7721866" y="1089271"/>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Oval 554">
              <a:extLst>
                <a:ext uri="{FF2B5EF4-FFF2-40B4-BE49-F238E27FC236}">
                  <a16:creationId xmlns:a16="http://schemas.microsoft.com/office/drawing/2014/main" id="{9640466A-45B2-4943-8004-BE5D4DC267E1}"/>
                </a:ext>
              </a:extLst>
            </p:cNvPr>
            <p:cNvSpPr/>
            <p:nvPr/>
          </p:nvSpPr>
          <p:spPr>
            <a:xfrm>
              <a:off x="8111509" y="92198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8575E21B-F51F-3E45-A060-C40A6ECEEECE}"/>
                </a:ext>
              </a:extLst>
            </p:cNvPr>
            <p:cNvSpPr/>
            <p:nvPr/>
          </p:nvSpPr>
          <p:spPr>
            <a:xfrm>
              <a:off x="5425891" y="707045"/>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DC8BECA5-14CF-4C47-9024-DF1F8F876175}"/>
                </a:ext>
              </a:extLst>
            </p:cNvPr>
            <p:cNvSpPr/>
            <p:nvPr/>
          </p:nvSpPr>
          <p:spPr>
            <a:xfrm>
              <a:off x="6776244" y="670736"/>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234B7C1C-3888-E541-B131-0A08511396E8}"/>
                </a:ext>
              </a:extLst>
            </p:cNvPr>
            <p:cNvSpPr/>
            <p:nvPr/>
          </p:nvSpPr>
          <p:spPr>
            <a:xfrm>
              <a:off x="3368755" y="2906713"/>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02E02346-DA52-E842-A338-DE50FD13F33D}"/>
                </a:ext>
              </a:extLst>
            </p:cNvPr>
            <p:cNvSpPr/>
            <p:nvPr/>
          </p:nvSpPr>
          <p:spPr>
            <a:xfrm>
              <a:off x="7897958" y="2738916"/>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1DE73E92-E8A5-9849-9688-320D77EA4830}"/>
                </a:ext>
              </a:extLst>
            </p:cNvPr>
            <p:cNvSpPr/>
            <p:nvPr/>
          </p:nvSpPr>
          <p:spPr>
            <a:xfrm>
              <a:off x="9331177" y="2656942"/>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EAD9B4B2-7FA2-6F44-A7BA-3C1616EEFB70}"/>
                </a:ext>
              </a:extLst>
            </p:cNvPr>
            <p:cNvSpPr/>
            <p:nvPr/>
          </p:nvSpPr>
          <p:spPr>
            <a:xfrm>
              <a:off x="8482799" y="3667073"/>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7418DE3E-1656-964E-B81C-9006A2A86F3B}"/>
                </a:ext>
              </a:extLst>
            </p:cNvPr>
            <p:cNvSpPr/>
            <p:nvPr/>
          </p:nvSpPr>
          <p:spPr>
            <a:xfrm>
              <a:off x="8183502" y="4549560"/>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2974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782092-84E0-8340-8FDB-B1A9FB45958D}"/>
              </a:ext>
            </a:extLst>
          </p:cNvPr>
          <p:cNvSpPr>
            <a:spLocks noGrp="1"/>
          </p:cNvSpPr>
          <p:nvPr>
            <p:ph type="title"/>
          </p:nvPr>
        </p:nvSpPr>
        <p:spPr/>
        <p:txBody>
          <a:bodyPr/>
          <a:lstStyle/>
          <a:p>
            <a:r>
              <a:rPr lang="en-US" dirty="0"/>
              <a:t>The Deep Learning Bartender</a:t>
            </a:r>
          </a:p>
        </p:txBody>
      </p:sp>
      <p:sp>
        <p:nvSpPr>
          <p:cNvPr id="6" name="Slide Number Placeholder 5">
            <a:extLst>
              <a:ext uri="{FF2B5EF4-FFF2-40B4-BE49-F238E27FC236}">
                <a16:creationId xmlns:a16="http://schemas.microsoft.com/office/drawing/2014/main" id="{F506E877-CCEB-8E4E-B328-3E61022D1BBB}"/>
              </a:ext>
            </a:extLst>
          </p:cNvPr>
          <p:cNvSpPr>
            <a:spLocks noGrp="1"/>
          </p:cNvSpPr>
          <p:nvPr>
            <p:ph type="sldNum" sz="quarter" idx="12"/>
          </p:nvPr>
        </p:nvSpPr>
        <p:spPr/>
        <p:txBody>
          <a:bodyPr/>
          <a:lstStyle/>
          <a:p>
            <a:fld id="{3310D8EA-3107-4873-B9AB-DD7D3E79053A}" type="slidenum">
              <a:rPr lang="en-US" smtClean="0"/>
              <a:t>39</a:t>
            </a:fld>
            <a:endParaRPr lang="en-US"/>
          </a:p>
        </p:txBody>
      </p:sp>
      <p:grpSp>
        <p:nvGrpSpPr>
          <p:cNvPr id="13" name="Group 12">
            <a:extLst>
              <a:ext uri="{FF2B5EF4-FFF2-40B4-BE49-F238E27FC236}">
                <a16:creationId xmlns:a16="http://schemas.microsoft.com/office/drawing/2014/main" id="{ABD7E7BB-7312-1145-9351-8F5529FB6EAC}"/>
              </a:ext>
            </a:extLst>
          </p:cNvPr>
          <p:cNvGrpSpPr/>
          <p:nvPr/>
        </p:nvGrpSpPr>
        <p:grpSpPr>
          <a:xfrm>
            <a:off x="5468816" y="3021588"/>
            <a:ext cx="5908430" cy="4328782"/>
            <a:chOff x="7383892" y="2458880"/>
            <a:chExt cx="3289969" cy="1921798"/>
          </a:xfrm>
        </p:grpSpPr>
        <p:pic>
          <p:nvPicPr>
            <p:cNvPr id="11" name="Picture 10">
              <a:extLst>
                <a:ext uri="{FF2B5EF4-FFF2-40B4-BE49-F238E27FC236}">
                  <a16:creationId xmlns:a16="http://schemas.microsoft.com/office/drawing/2014/main" id="{3589C2F6-C0A9-1E43-8C5E-FFD391310B7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83892" y="2458880"/>
              <a:ext cx="3115045" cy="1664063"/>
            </a:xfrm>
            <a:prstGeom prst="rect">
              <a:avLst/>
            </a:prstGeom>
          </p:spPr>
        </p:pic>
        <p:sp>
          <p:nvSpPr>
            <p:cNvPr id="12" name="Trapezoid 11">
              <a:extLst>
                <a:ext uri="{FF2B5EF4-FFF2-40B4-BE49-F238E27FC236}">
                  <a16:creationId xmlns:a16="http://schemas.microsoft.com/office/drawing/2014/main" id="{7FBB7E09-0638-064B-8402-4A322493629F}"/>
                </a:ext>
              </a:extLst>
            </p:cNvPr>
            <p:cNvSpPr/>
            <p:nvPr/>
          </p:nvSpPr>
          <p:spPr>
            <a:xfrm>
              <a:off x="7383892" y="3934567"/>
              <a:ext cx="3289969" cy="446111"/>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pic>
        <p:nvPicPr>
          <p:cNvPr id="14" name="Picture 13">
            <a:extLst>
              <a:ext uri="{FF2B5EF4-FFF2-40B4-BE49-F238E27FC236}">
                <a16:creationId xmlns:a16="http://schemas.microsoft.com/office/drawing/2014/main" id="{45F32BF1-5F75-5A42-AA3F-77FC08970192}"/>
              </a:ext>
            </a:extLst>
          </p:cNvPr>
          <p:cNvPicPr>
            <a:picLocks noChangeAspect="1"/>
          </p:cNvPicPr>
          <p:nvPr/>
        </p:nvPicPr>
        <p:blipFill>
          <a:blip r:embed="rId3"/>
          <a:stretch>
            <a:fillRect/>
          </a:stretch>
        </p:blipFill>
        <p:spPr>
          <a:xfrm>
            <a:off x="3580423" y="2494085"/>
            <a:ext cx="9525000" cy="5105400"/>
          </a:xfrm>
          <a:prstGeom prst="rect">
            <a:avLst/>
          </a:prstGeom>
        </p:spPr>
      </p:pic>
      <p:sp>
        <p:nvSpPr>
          <p:cNvPr id="15" name="Trapezoid 14">
            <a:extLst>
              <a:ext uri="{FF2B5EF4-FFF2-40B4-BE49-F238E27FC236}">
                <a16:creationId xmlns:a16="http://schemas.microsoft.com/office/drawing/2014/main" id="{BA39A3F5-A7AF-8D45-BF55-B17C95FFD8DA}"/>
              </a:ext>
            </a:extLst>
          </p:cNvPr>
          <p:cNvSpPr/>
          <p:nvPr/>
        </p:nvSpPr>
        <p:spPr>
          <a:xfrm>
            <a:off x="3580423" y="6683497"/>
            <a:ext cx="10058400" cy="1582862"/>
          </a:xfrm>
          <a:prstGeom prst="trapezoid">
            <a:avLst/>
          </a:prstGeom>
          <a:solidFill>
            <a:srgbClr val="55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 name="Oval Callout 15">
            <a:extLst>
              <a:ext uri="{FF2B5EF4-FFF2-40B4-BE49-F238E27FC236}">
                <a16:creationId xmlns:a16="http://schemas.microsoft.com/office/drawing/2014/main" id="{CBDB31E5-533D-924D-9997-712E368BC2D4}"/>
              </a:ext>
            </a:extLst>
          </p:cNvPr>
          <p:cNvSpPr/>
          <p:nvPr/>
        </p:nvSpPr>
        <p:spPr>
          <a:xfrm>
            <a:off x="10734218" y="1827212"/>
            <a:ext cx="4259597" cy="1554880"/>
          </a:xfrm>
          <a:prstGeom prst="wedgeEllipseCallout">
            <a:avLst>
              <a:gd name="adj1" fmla="val -49602"/>
              <a:gd name="adj2" fmla="val 66725"/>
            </a:avLst>
          </a:prstGeom>
          <a:solidFill>
            <a:schemeClr val="bg1">
              <a:lumMod val="85000"/>
            </a:schemeClr>
          </a:solidFill>
          <a:ln>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Can I Recommended a Drink?</a:t>
            </a:r>
          </a:p>
        </p:txBody>
      </p:sp>
    </p:spTree>
    <p:extLst>
      <p:ext uri="{BB962C8B-B14F-4D97-AF65-F5344CB8AC3E}">
        <p14:creationId xmlns:p14="http://schemas.microsoft.com/office/powerpoint/2010/main" val="2813275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82BB-EC6C-7B49-9AA8-D163C8065CA3}"/>
              </a:ext>
            </a:extLst>
          </p:cNvPr>
          <p:cNvSpPr>
            <a:spLocks noGrp="1"/>
          </p:cNvSpPr>
          <p:nvPr>
            <p:ph type="title"/>
          </p:nvPr>
        </p:nvSpPr>
        <p:spPr/>
        <p:txBody>
          <a:bodyPr/>
          <a:lstStyle/>
          <a:p>
            <a:r>
              <a:rPr lang="en-US" dirty="0"/>
              <a:t>Acme E-Commerce Inc.</a:t>
            </a:r>
          </a:p>
        </p:txBody>
      </p:sp>
      <p:sp>
        <p:nvSpPr>
          <p:cNvPr id="3" name="Slide Number Placeholder 2">
            <a:extLst>
              <a:ext uri="{FF2B5EF4-FFF2-40B4-BE49-F238E27FC236}">
                <a16:creationId xmlns:a16="http://schemas.microsoft.com/office/drawing/2014/main" id="{1F6AD5AB-489D-6E47-8983-CAFA1CC0EE9F}"/>
              </a:ext>
            </a:extLst>
          </p:cNvPr>
          <p:cNvSpPr>
            <a:spLocks noGrp="1"/>
          </p:cNvSpPr>
          <p:nvPr>
            <p:ph type="sldNum" sz="quarter" idx="12"/>
          </p:nvPr>
        </p:nvSpPr>
        <p:spPr/>
        <p:txBody>
          <a:bodyPr/>
          <a:lstStyle/>
          <a:p>
            <a:fld id="{3310D8EA-3107-4873-B9AB-DD7D3E79053A}" type="slidenum">
              <a:rPr lang="en-US" smtClean="0"/>
              <a:t>4</a:t>
            </a:fld>
            <a:endParaRPr lang="en-US"/>
          </a:p>
        </p:txBody>
      </p:sp>
      <p:sp>
        <p:nvSpPr>
          <p:cNvPr id="4" name="TextBox 3">
            <a:extLst>
              <a:ext uri="{FF2B5EF4-FFF2-40B4-BE49-F238E27FC236}">
                <a16:creationId xmlns:a16="http://schemas.microsoft.com/office/drawing/2014/main" id="{614E898C-62BD-BD44-BF8C-BD98F1BFF593}"/>
              </a:ext>
            </a:extLst>
          </p:cNvPr>
          <p:cNvSpPr txBox="1"/>
          <p:nvPr/>
        </p:nvSpPr>
        <p:spPr>
          <a:xfrm>
            <a:off x="738572" y="2233524"/>
            <a:ext cx="4131129" cy="1754326"/>
          </a:xfrm>
          <a:prstGeom prst="rect">
            <a:avLst/>
          </a:prstGeom>
          <a:noFill/>
        </p:spPr>
        <p:txBody>
          <a:bodyPr wrap="square" rtlCol="0">
            <a:spAutoFit/>
          </a:bodyPr>
          <a:lstStyle/>
          <a:p>
            <a:r>
              <a:rPr lang="en-US" sz="3600" dirty="0"/>
              <a:t>A shopper is looking for a</a:t>
            </a:r>
          </a:p>
          <a:p>
            <a:r>
              <a:rPr lang="en-US" sz="3600" dirty="0"/>
              <a:t>baby shower gift</a:t>
            </a:r>
          </a:p>
        </p:txBody>
      </p:sp>
      <p:pic>
        <p:nvPicPr>
          <p:cNvPr id="5" name="Picture 4">
            <a:extLst>
              <a:ext uri="{FF2B5EF4-FFF2-40B4-BE49-F238E27FC236}">
                <a16:creationId xmlns:a16="http://schemas.microsoft.com/office/drawing/2014/main" id="{9361CECA-9DEB-4D45-8DCF-081272F84EC0}"/>
              </a:ext>
            </a:extLst>
          </p:cNvPr>
          <p:cNvPicPr>
            <a:picLocks noChangeAspect="1"/>
          </p:cNvPicPr>
          <p:nvPr/>
        </p:nvPicPr>
        <p:blipFill>
          <a:blip r:embed="rId2"/>
          <a:stretch>
            <a:fillRect/>
          </a:stretch>
        </p:blipFill>
        <p:spPr>
          <a:xfrm>
            <a:off x="5318602" y="3631487"/>
            <a:ext cx="5898491" cy="3368465"/>
          </a:xfrm>
          <a:prstGeom prst="rect">
            <a:avLst/>
          </a:prstGeom>
        </p:spPr>
      </p:pic>
      <p:sp>
        <p:nvSpPr>
          <p:cNvPr id="6" name="TextBox 5">
            <a:extLst>
              <a:ext uri="{FF2B5EF4-FFF2-40B4-BE49-F238E27FC236}">
                <a16:creationId xmlns:a16="http://schemas.microsoft.com/office/drawing/2014/main" id="{E26B2AF8-99E5-2A43-998E-1E7967F99889}"/>
              </a:ext>
            </a:extLst>
          </p:cNvPr>
          <p:cNvSpPr txBox="1"/>
          <p:nvPr/>
        </p:nvSpPr>
        <p:spPr>
          <a:xfrm>
            <a:off x="5318602" y="7501710"/>
            <a:ext cx="11138059" cy="1754326"/>
          </a:xfrm>
          <a:prstGeom prst="rect">
            <a:avLst/>
          </a:prstGeom>
          <a:noFill/>
        </p:spPr>
        <p:txBody>
          <a:bodyPr wrap="square" rtlCol="0">
            <a:spAutoFit/>
          </a:bodyPr>
          <a:lstStyle/>
          <a:p>
            <a:r>
              <a:rPr lang="en-US" sz="3600" dirty="0"/>
              <a:t>Real-time </a:t>
            </a:r>
            <a:r>
              <a:rPr lang="en-US" sz="3600" b="1" dirty="0"/>
              <a:t>similarity</a:t>
            </a:r>
            <a:r>
              <a:rPr lang="en-US" sz="3600" dirty="0"/>
              <a:t> is an existential threat for companies that are not recommending the right products!</a:t>
            </a:r>
          </a:p>
        </p:txBody>
      </p:sp>
      <p:sp>
        <p:nvSpPr>
          <p:cNvPr id="7" name="TextBox 6">
            <a:extLst>
              <a:ext uri="{FF2B5EF4-FFF2-40B4-BE49-F238E27FC236}">
                <a16:creationId xmlns:a16="http://schemas.microsoft.com/office/drawing/2014/main" id="{F7E64954-1ACD-E840-84DE-F2D2A5A66391}"/>
              </a:ext>
            </a:extLst>
          </p:cNvPr>
          <p:cNvSpPr txBox="1"/>
          <p:nvPr/>
        </p:nvSpPr>
        <p:spPr>
          <a:xfrm>
            <a:off x="5318602" y="2233524"/>
            <a:ext cx="9758861" cy="1200329"/>
          </a:xfrm>
          <a:prstGeom prst="rect">
            <a:avLst/>
          </a:prstGeom>
          <a:noFill/>
        </p:spPr>
        <p:txBody>
          <a:bodyPr wrap="square" rtlCol="0">
            <a:spAutoFit/>
          </a:bodyPr>
          <a:lstStyle/>
          <a:p>
            <a:r>
              <a:rPr lang="en-US" sz="3600" dirty="0"/>
              <a:t>Your product </a:t>
            </a:r>
            <a:r>
              <a:rPr lang="en-US" sz="3600" b="1" dirty="0"/>
              <a:t>recommendation</a:t>
            </a:r>
            <a:r>
              <a:rPr lang="en-US" sz="3600" dirty="0"/>
              <a:t> engines suggests this lovely flame thrower!</a:t>
            </a:r>
          </a:p>
        </p:txBody>
      </p:sp>
      <p:pic>
        <p:nvPicPr>
          <p:cNvPr id="8" name="Picture 7">
            <a:extLst>
              <a:ext uri="{FF2B5EF4-FFF2-40B4-BE49-F238E27FC236}">
                <a16:creationId xmlns:a16="http://schemas.microsoft.com/office/drawing/2014/main" id="{6D089341-C954-0A47-9015-7FBED99C2C52}"/>
              </a:ext>
            </a:extLst>
          </p:cNvPr>
          <p:cNvPicPr>
            <a:picLocks noChangeAspect="1"/>
          </p:cNvPicPr>
          <p:nvPr/>
        </p:nvPicPr>
        <p:blipFill>
          <a:blip r:embed="rId3"/>
          <a:stretch>
            <a:fillRect/>
          </a:stretch>
        </p:blipFill>
        <p:spPr>
          <a:xfrm>
            <a:off x="738572" y="4078426"/>
            <a:ext cx="2984500" cy="1625600"/>
          </a:xfrm>
          <a:prstGeom prst="rect">
            <a:avLst/>
          </a:prstGeom>
        </p:spPr>
      </p:pic>
    </p:spTree>
    <p:extLst>
      <p:ext uri="{BB962C8B-B14F-4D97-AF65-F5344CB8AC3E}">
        <p14:creationId xmlns:p14="http://schemas.microsoft.com/office/powerpoint/2010/main" val="1262107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a:bodyPr>
          <a:lstStyle/>
          <a:p>
            <a:r>
              <a:rPr lang="en-US" dirty="0"/>
              <a:t>Explainable AI Models Leverage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sz="quarter" idx="12"/>
          </p:nvPr>
        </p:nvSpPr>
        <p:spPr/>
        <p:txBody>
          <a:bodyPr/>
          <a:lstStyle/>
          <a:p>
            <a:fld id="{00000000-1234-1234-1234-123412341234}" type="slidenum">
              <a:rPr lang="en" smtClean="0"/>
              <a:pPr/>
              <a:t>40</a:t>
            </a:fld>
            <a:endParaRPr lang="en"/>
          </a:p>
        </p:txBody>
      </p:sp>
      <p:sp>
        <p:nvSpPr>
          <p:cNvPr id="6" name="TextBox 5">
            <a:extLst>
              <a:ext uri="{FF2B5EF4-FFF2-40B4-BE49-F238E27FC236}">
                <a16:creationId xmlns:a16="http://schemas.microsoft.com/office/drawing/2014/main" id="{FD6E471D-6E74-814D-B563-92FC73349FD0}"/>
              </a:ext>
            </a:extLst>
          </p:cNvPr>
          <p:cNvSpPr txBox="1"/>
          <p:nvPr/>
        </p:nvSpPr>
        <p:spPr>
          <a:xfrm>
            <a:off x="9170416" y="9319543"/>
            <a:ext cx="5904052" cy="338554"/>
          </a:xfrm>
          <a:prstGeom prst="rect">
            <a:avLst/>
          </a:prstGeom>
          <a:noFill/>
        </p:spPr>
        <p:txBody>
          <a:bodyPr wrap="none" rtlCol="0">
            <a:spAutoFit/>
          </a:bodyPr>
          <a:lstStyle/>
          <a:p>
            <a:r>
              <a:rPr lang="en-US" sz="1600" dirty="0">
                <a:solidFill>
                  <a:schemeClr val="bg1">
                    <a:lumMod val="65000"/>
                  </a:schemeClr>
                </a:solidFill>
              </a:rPr>
              <a:t>https://</a:t>
            </a:r>
            <a:r>
              <a:rPr lang="en-US" sz="1600" dirty="0" err="1">
                <a:solidFill>
                  <a:schemeClr val="bg1">
                    <a:lumMod val="65000"/>
                  </a:schemeClr>
                </a:solidFill>
              </a:rPr>
              <a:t>www.darpa.mil</a:t>
            </a:r>
            <a:r>
              <a:rPr lang="en-US" sz="1600" dirty="0">
                <a:solidFill>
                  <a:schemeClr val="bg1">
                    <a:lumMod val="65000"/>
                  </a:schemeClr>
                </a:solidFill>
              </a:rPr>
              <a:t>/program/explainable-artificial-intelligence</a:t>
            </a: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111894" y="2875506"/>
            <a:ext cx="2010548" cy="1796209"/>
          </a:xfrm>
          <a:prstGeom prst="rect">
            <a:avLst/>
          </a:prstGeom>
        </p:spPr>
      </p:pic>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2057122" y="3121686"/>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Training</a:t>
            </a:r>
          </a:p>
          <a:p>
            <a:pPr algn="ctr"/>
            <a:r>
              <a:rPr lang="en-US" sz="2347" dirty="0"/>
              <a:t>Data</a:t>
            </a:r>
          </a:p>
        </p:txBody>
      </p:sp>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53" dirty="0"/>
              <a:t>Training</a:t>
            </a:r>
          </a:p>
          <a:p>
            <a:pPr algn="ctr"/>
            <a:r>
              <a:rPr lang="en-US" sz="2053" dirty="0"/>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4104597"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Machine</a:t>
            </a:r>
          </a:p>
          <a:p>
            <a:pPr algn="ctr"/>
            <a:r>
              <a:rPr lang="en-US" sz="2347" dirty="0"/>
              <a:t>Learning</a:t>
            </a:r>
          </a:p>
          <a:p>
            <a:pPr algn="ctr"/>
            <a:r>
              <a:rPr lang="en-US" sz="2347" dirty="0"/>
              <a:t>Process</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53" dirty="0"/>
              <a:t>New</a:t>
            </a:r>
          </a:p>
          <a:p>
            <a:pPr algn="ctr"/>
            <a:r>
              <a:rPr lang="en-US" sz="2053" dirty="0"/>
              <a:t>Machine</a:t>
            </a:r>
          </a:p>
          <a:p>
            <a:pPr algn="ctr"/>
            <a:r>
              <a:rPr lang="en-US" sz="2053" dirty="0"/>
              <a:t>Learning</a:t>
            </a:r>
          </a:p>
          <a:p>
            <a:pPr algn="ctr"/>
            <a:r>
              <a:rPr lang="en-US" sz="2053" dirty="0"/>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6152071"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Learned</a:t>
            </a:r>
          </a:p>
          <a:p>
            <a:pPr algn="ctr"/>
            <a:r>
              <a:rPr lang="en-US" sz="2347" dirty="0"/>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5844584" y="3883946"/>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7881479" y="3892604"/>
            <a:ext cx="224643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2057122" y="2248159"/>
            <a:ext cx="1415900" cy="646203"/>
          </a:xfrm>
          <a:prstGeom prst="rect">
            <a:avLst/>
          </a:prstGeom>
          <a:noFill/>
        </p:spPr>
        <p:txBody>
          <a:bodyPr wrap="none" rtlCol="0">
            <a:spAutoFit/>
          </a:bodyPr>
          <a:lstStyle/>
          <a:p>
            <a:r>
              <a:rPr lang="en-US" sz="3599" dirty="0"/>
              <a:t>Today</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961309" y="5522126"/>
            <a:ext cx="3108736" cy="646203"/>
          </a:xfrm>
          <a:prstGeom prst="rect">
            <a:avLst/>
          </a:prstGeom>
          <a:noFill/>
        </p:spPr>
        <p:txBody>
          <a:bodyPr wrap="none" rtlCol="0">
            <a:spAutoFit/>
          </a:bodyPr>
          <a:lstStyle/>
          <a:p>
            <a:r>
              <a:rPr lang="en-US" sz="3599" dirty="0"/>
              <a:t>Explainable AI</a:t>
            </a:r>
          </a:p>
        </p:txBody>
      </p:sp>
      <p:sp>
        <p:nvSpPr>
          <p:cNvPr id="44" name="TextBox 43">
            <a:extLst>
              <a:ext uri="{FF2B5EF4-FFF2-40B4-BE49-F238E27FC236}">
                <a16:creationId xmlns:a16="http://schemas.microsoft.com/office/drawing/2014/main" id="{0CC262AF-75E3-AE46-8B49-E73DEBAFD300}"/>
              </a:ext>
            </a:extLst>
          </p:cNvPr>
          <p:cNvSpPr txBox="1"/>
          <p:nvPr/>
        </p:nvSpPr>
        <p:spPr>
          <a:xfrm>
            <a:off x="12681990" y="2370420"/>
            <a:ext cx="4260064" cy="2308324"/>
          </a:xfrm>
          <a:prstGeom prst="rect">
            <a:avLst/>
          </a:prstGeom>
          <a:noFill/>
        </p:spPr>
        <p:txBody>
          <a:bodyPr wrap="square" rtlCol="0">
            <a:spAutoFit/>
          </a:bodyPr>
          <a:lstStyle/>
          <a:p>
            <a:pPr marL="285748" indent="-285748">
              <a:buFont typeface="Arial" panose="020B0604020202020204" pitchFamily="34" charset="0"/>
              <a:buChar char="•"/>
            </a:pPr>
            <a:r>
              <a:rPr lang="en-US" sz="2400" dirty="0"/>
              <a:t>Why did you do that?</a:t>
            </a:r>
          </a:p>
          <a:p>
            <a:pPr marL="285748" indent="-285748">
              <a:buFont typeface="Arial" panose="020B0604020202020204" pitchFamily="34" charset="0"/>
              <a:buChar char="•"/>
            </a:pPr>
            <a:r>
              <a:rPr lang="en-US" sz="2400" dirty="0"/>
              <a:t>Why not something else?</a:t>
            </a:r>
          </a:p>
          <a:p>
            <a:pPr marL="285748" indent="-285748">
              <a:buFont typeface="Arial" panose="020B0604020202020204" pitchFamily="34" charset="0"/>
              <a:buChar char="•"/>
            </a:pPr>
            <a:r>
              <a:rPr lang="en-US" sz="2400" dirty="0"/>
              <a:t>When do you succeed?</a:t>
            </a:r>
          </a:p>
          <a:p>
            <a:pPr marL="285748" indent="-285748">
              <a:buFont typeface="Arial" panose="020B0604020202020204" pitchFamily="34" charset="0"/>
              <a:buChar char="•"/>
            </a:pPr>
            <a:r>
              <a:rPr lang="en-US" sz="2400" dirty="0"/>
              <a:t>When do you fail?</a:t>
            </a:r>
          </a:p>
          <a:p>
            <a:pPr marL="285748" indent="-285748">
              <a:buFont typeface="Arial" panose="020B0604020202020204" pitchFamily="34" charset="0"/>
              <a:buChar char="•"/>
            </a:pPr>
            <a:r>
              <a:rPr lang="en-US" sz="2400" dirty="0"/>
              <a:t>When can I trust you?</a:t>
            </a:r>
          </a:p>
          <a:p>
            <a:pPr marL="285748" indent="-285748">
              <a:buFont typeface="Arial" panose="020B0604020202020204" pitchFamily="34" charset="0"/>
              <a:buChar char="•"/>
            </a:pPr>
            <a:r>
              <a:rPr lang="en-US" sz="2400" dirty="0"/>
              <a:t>How to I correct an error?</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753354" y="5613842"/>
            <a:ext cx="4117334" cy="2308324"/>
          </a:xfrm>
          <a:prstGeom prst="rect">
            <a:avLst/>
          </a:prstGeom>
          <a:noFill/>
        </p:spPr>
        <p:txBody>
          <a:bodyPr wrap="square" rtlCol="0">
            <a:spAutoFit/>
          </a:bodyPr>
          <a:lstStyle/>
          <a:p>
            <a:pPr marL="285748" indent="-285748">
              <a:buFont typeface="Arial" panose="020B0604020202020204" pitchFamily="34" charset="0"/>
              <a:buChar char="•"/>
            </a:pPr>
            <a:r>
              <a:rPr lang="en-US" sz="2400" dirty="0"/>
              <a:t>I understand why</a:t>
            </a:r>
          </a:p>
          <a:p>
            <a:pPr marL="285748" indent="-285748">
              <a:buFont typeface="Arial" panose="020B0604020202020204" pitchFamily="34" charset="0"/>
              <a:buChar char="•"/>
            </a:pPr>
            <a:r>
              <a:rPr lang="en-US" sz="2400" dirty="0"/>
              <a:t>I understand why not</a:t>
            </a:r>
          </a:p>
          <a:p>
            <a:pPr marL="285748" indent="-285748">
              <a:buFont typeface="Arial" panose="020B0604020202020204" pitchFamily="34" charset="0"/>
              <a:buChar char="•"/>
            </a:pPr>
            <a:r>
              <a:rPr lang="en-US" sz="2400" dirty="0"/>
              <a:t>I know when you succeed</a:t>
            </a:r>
          </a:p>
          <a:p>
            <a:pPr marL="285748" indent="-285748">
              <a:buFont typeface="Arial" panose="020B0604020202020204" pitchFamily="34" charset="0"/>
              <a:buChar char="•"/>
            </a:pPr>
            <a:r>
              <a:rPr lang="en-US" sz="2400" dirty="0"/>
              <a:t>I know when you fail</a:t>
            </a:r>
          </a:p>
          <a:p>
            <a:pPr marL="285748" indent="-285748">
              <a:buFont typeface="Arial" panose="020B0604020202020204" pitchFamily="34" charset="0"/>
              <a:buChar char="•"/>
            </a:pPr>
            <a:r>
              <a:rPr lang="en-US" sz="2400" dirty="0"/>
              <a:t>I know when to trust you</a:t>
            </a:r>
          </a:p>
          <a:p>
            <a:pPr marL="285748" indent="-285748">
              <a:buFont typeface="Arial" panose="020B0604020202020204" pitchFamily="34" charset="0"/>
              <a:buChar char="•"/>
            </a:pPr>
            <a:r>
              <a:rPr lang="en-US" sz="2400" dirty="0"/>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F73D82-6A1C-6F4A-B575-B4327BFE2E4A}"/>
              </a:ext>
            </a:extLst>
          </p:cNvPr>
          <p:cNvSpPr txBox="1"/>
          <p:nvPr/>
        </p:nvSpPr>
        <p:spPr>
          <a:xfrm>
            <a:off x="8074226" y="3100053"/>
            <a:ext cx="2542464" cy="708143"/>
          </a:xfrm>
          <a:prstGeom prst="rect">
            <a:avLst/>
          </a:prstGeom>
          <a:noFill/>
        </p:spPr>
        <p:txBody>
          <a:bodyPr wrap="square" rtlCol="0">
            <a:spAutoFit/>
          </a:bodyPr>
          <a:lstStyle/>
          <a:p>
            <a:r>
              <a:rPr lang="en-US" sz="2001" dirty="0"/>
              <a:t>Decision or Recommendation</a:t>
            </a:r>
          </a:p>
        </p:txBody>
      </p: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400" dirty="0"/>
              <a:t>Explanation</a:t>
            </a:r>
          </a:p>
          <a:p>
            <a:pPr algn="ctr"/>
            <a:r>
              <a:rPr lang="en-US" sz="2400" dirty="0"/>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702476" y="8086011"/>
            <a:ext cx="2480166" cy="408253"/>
          </a:xfrm>
          <a:prstGeom prst="rect">
            <a:avLst/>
          </a:prstGeom>
          <a:noFill/>
        </p:spPr>
        <p:txBody>
          <a:bodyPr wrap="none" rtlCol="0">
            <a:spAutoFit/>
          </a:bodyPr>
          <a:lstStyle/>
          <a:p>
            <a:pPr algn="ctr"/>
            <a:r>
              <a:rPr lang="en-US" sz="2053" b="1" dirty="0"/>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8952200" y="940081"/>
            <a:ext cx="229542" cy="4100391"/>
          </a:xfrm>
          <a:prstGeom prst="bentConnector3">
            <a:avLst>
              <a:gd name="adj1" fmla="val -99590"/>
            </a:avLst>
          </a:prstGeom>
          <a:ln w="381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8648445" y="2262745"/>
            <a:ext cx="712439" cy="400238"/>
          </a:xfrm>
          <a:prstGeom prst="rect">
            <a:avLst/>
          </a:prstGeom>
          <a:noFill/>
        </p:spPr>
        <p:txBody>
          <a:bodyPr wrap="none" rtlCol="0">
            <a:spAutoFit/>
          </a:bodyPr>
          <a:lstStyle/>
          <a:p>
            <a:r>
              <a:rPr lang="en-US" sz="2001" dirty="0"/>
              <a:t>Task</a:t>
            </a:r>
          </a:p>
        </p:txBody>
      </p: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4" y="5339552"/>
            <a:ext cx="712439" cy="400238"/>
          </a:xfrm>
          <a:prstGeom prst="rect">
            <a:avLst/>
          </a:prstGeom>
          <a:noFill/>
        </p:spPr>
        <p:txBody>
          <a:bodyPr wrap="none" rtlCol="0">
            <a:spAutoFit/>
          </a:bodyPr>
          <a:lstStyle/>
          <a:p>
            <a:r>
              <a:rPr lang="en-US" sz="2001" dirty="0"/>
              <a:t>Task</a:t>
            </a:r>
          </a:p>
        </p:txBody>
      </p:sp>
    </p:spTree>
    <p:extLst>
      <p:ext uri="{BB962C8B-B14F-4D97-AF65-F5344CB8AC3E}">
        <p14:creationId xmlns:p14="http://schemas.microsoft.com/office/powerpoint/2010/main" val="71771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330263" y="314587"/>
            <a:ext cx="15422880" cy="1092986"/>
          </a:xfrm>
        </p:spPr>
        <p:txBody>
          <a:bodyPr>
            <a:normAutofit/>
          </a:bodyPr>
          <a:lstStyle/>
          <a:p>
            <a:r>
              <a:rPr lang="en-US" sz="528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b="1" dirty="0">
                <a:solidFill>
                  <a:schemeClr val="tx1"/>
                </a:solidFill>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4" y="2021033"/>
            <a:ext cx="835485" cy="461665"/>
          </a:xfrm>
          <a:prstGeom prst="rect">
            <a:avLst/>
          </a:prstGeom>
          <a:noFill/>
        </p:spPr>
        <p:txBody>
          <a:bodyPr wrap="none" rtlCol="0">
            <a:spAutoFit/>
          </a:bodyPr>
          <a:lstStyle/>
          <a:p>
            <a:r>
              <a:rPr lang="en-US" sz="2400" dirty="0"/>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0"/>
            <a:ext cx="2081019" cy="638316"/>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9" y="2769225"/>
            <a:ext cx="4132863" cy="638316"/>
          </a:xfrm>
          <a:prstGeom prst="rect">
            <a:avLst/>
          </a:prstGeom>
          <a:noFill/>
        </p:spPr>
        <p:txBody>
          <a:bodyPr wrap="none" rtlCol="0">
            <a:spAutoFit/>
          </a:bodyPr>
          <a:lstStyle/>
          <a:p>
            <a:r>
              <a:rPr lang="en-US" sz="3548" dirty="0"/>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307042" cy="400110"/>
          </a:xfrm>
          <a:prstGeom prst="rect">
            <a:avLst/>
          </a:prstGeom>
          <a:noFill/>
        </p:spPr>
        <p:txBody>
          <a:bodyPr wrap="none" rtlCol="0">
            <a:spAutoFit/>
          </a:bodyPr>
          <a:lstStyle/>
          <a:p>
            <a:r>
              <a:rPr lang="en-US" sz="2000" b="1" dirty="0"/>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4"/>
            <a:ext cx="17158388" cy="1983667"/>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a:t>
              </a:r>
            </a:p>
            <a:p>
              <a:pPr algn="ctr"/>
              <a:r>
                <a:rPr lang="en-US" sz="2800" dirty="0"/>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9649" cy="314772"/>
            </a:xfrm>
            <a:prstGeom prst="rect">
              <a:avLst/>
            </a:prstGeom>
            <a:noFill/>
          </p:spPr>
          <p:txBody>
            <a:bodyPr wrap="none" rtlCol="0">
              <a:spAutoFit/>
            </a:bodyPr>
            <a:lstStyle/>
            <a:p>
              <a:r>
                <a:rPr lang="en-US" sz="2400" dirty="0"/>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854911" cy="272802"/>
            </a:xfrm>
            <a:prstGeom prst="rect">
              <a:avLst/>
            </a:prstGeom>
            <a:solidFill>
              <a:schemeClr val="accent6">
                <a:lumMod val="75000"/>
              </a:schemeClr>
            </a:solidFill>
          </p:spPr>
          <p:txBody>
            <a:bodyPr wrap="none" rtlCol="0">
              <a:spAutoFit/>
            </a:bodyPr>
            <a:lstStyle/>
            <a:p>
              <a:r>
                <a:rPr lang="en-US" sz="2000" b="1" dirty="0">
                  <a:solidFill>
                    <a:schemeClr val="bg1"/>
                  </a:solidFill>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Rules</a:t>
              </a:r>
              <a:br>
                <a:rPr lang="en-US" sz="2000" dirty="0"/>
              </a:br>
              <a:r>
                <a:rPr lang="en-US" sz="2000" dirty="0"/>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145692" cy="272802"/>
            </a:xfrm>
            <a:prstGeom prst="rect">
              <a:avLst/>
            </a:prstGeom>
            <a:noFill/>
          </p:spPr>
          <p:txBody>
            <a:bodyPr wrap="none" rtlCol="0">
              <a:spAutoFit/>
            </a:bodyPr>
            <a:lstStyle/>
            <a:p>
              <a:r>
                <a:rPr lang="en-US" sz="2000" b="1" dirty="0"/>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fld id="{89680184-36F0-7340-B2B6-917CC4ADF00C}" type="slidenum">
              <a:rPr lang="en-US" smtClean="0"/>
              <a:t>41</a:t>
            </a:fld>
            <a:endParaRPr lang="en-US" dirty="0"/>
          </a:p>
        </p:txBody>
      </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6"/>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174054" cy="272802"/>
            </a:xfrm>
            <a:prstGeom prst="rect">
              <a:avLst/>
            </a:prstGeom>
            <a:noFill/>
          </p:spPr>
          <p:txBody>
            <a:bodyPr wrap="none" rtlCol="0">
              <a:spAutoFit/>
            </a:bodyPr>
            <a:lstStyle/>
            <a:p>
              <a:r>
                <a:rPr lang="en-US" sz="2000" b="1" dirty="0"/>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901112"/>
              <a:ext cx="569649" cy="314772"/>
            </a:xfrm>
            <a:prstGeom prst="rect">
              <a:avLst/>
            </a:prstGeom>
            <a:noFill/>
          </p:spPr>
          <p:txBody>
            <a:bodyPr wrap="none" rtlCol="0">
              <a:spAutoFit/>
            </a:bodyPr>
            <a:lstStyle/>
            <a:p>
              <a:r>
                <a:rPr lang="en-US" sz="2400" dirty="0"/>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1418877" cy="435215"/>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2817861" cy="435215"/>
            </a:xfrm>
            <a:prstGeom prst="rect">
              <a:avLst/>
            </a:prstGeom>
            <a:noFill/>
          </p:spPr>
          <p:txBody>
            <a:bodyPr wrap="none" rtlCol="0">
              <a:spAutoFit/>
            </a:bodyPr>
            <a:lstStyle/>
            <a:p>
              <a:r>
                <a:rPr lang="en-US" sz="3548" dirty="0"/>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779552" cy="435215"/>
            </a:xfrm>
            <a:prstGeom prst="rect">
              <a:avLst/>
            </a:prstGeom>
            <a:solidFill>
              <a:schemeClr val="accent6">
                <a:lumMod val="75000"/>
              </a:schemeClr>
            </a:solidFill>
          </p:spPr>
          <p:txBody>
            <a:bodyPr wrap="none" rtlCol="0">
              <a:spAutoFit/>
            </a:bodyPr>
            <a:lstStyle/>
            <a:p>
              <a:r>
                <a:rPr lang="en-US" sz="3548" b="1" dirty="0">
                  <a:solidFill>
                    <a:schemeClr val="bg1"/>
                  </a:solidFill>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a:t>
              </a:r>
            </a:p>
            <a:p>
              <a:pPr algn="ctr"/>
              <a:r>
                <a:rPr lang="en-US" sz="2400" dirty="0"/>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79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2B04-05DF-0245-ABF7-90B00361EBD0}"/>
              </a:ext>
            </a:extLst>
          </p:cNvPr>
          <p:cNvSpPr>
            <a:spLocks noGrp="1"/>
          </p:cNvSpPr>
          <p:nvPr>
            <p:ph type="title"/>
          </p:nvPr>
        </p:nvSpPr>
        <p:spPr/>
        <p:txBody>
          <a:bodyPr/>
          <a:lstStyle/>
          <a:p>
            <a:r>
              <a:rPr lang="en-US" dirty="0"/>
              <a:t>Onward to the Hardware Graph!</a:t>
            </a:r>
          </a:p>
        </p:txBody>
      </p:sp>
      <p:sp>
        <p:nvSpPr>
          <p:cNvPr id="3" name="Slide Number Placeholder 2">
            <a:extLst>
              <a:ext uri="{FF2B5EF4-FFF2-40B4-BE49-F238E27FC236}">
                <a16:creationId xmlns:a16="http://schemas.microsoft.com/office/drawing/2014/main" id="{41EB98F4-ACB1-C746-913A-906F00C09AA7}"/>
              </a:ext>
            </a:extLst>
          </p:cNvPr>
          <p:cNvSpPr>
            <a:spLocks noGrp="1"/>
          </p:cNvSpPr>
          <p:nvPr>
            <p:ph type="sldNum" sz="quarter" idx="12"/>
          </p:nvPr>
        </p:nvSpPr>
        <p:spPr/>
        <p:txBody>
          <a:bodyPr/>
          <a:lstStyle/>
          <a:p>
            <a:fld id="{3310D8EA-3107-4873-B9AB-DD7D3E79053A}" type="slidenum">
              <a:rPr lang="en-US" smtClean="0"/>
              <a:t>42</a:t>
            </a:fld>
            <a:endParaRPr lang="en-US"/>
          </a:p>
        </p:txBody>
      </p:sp>
      <p:sp>
        <p:nvSpPr>
          <p:cNvPr id="5" name="Oval 4">
            <a:extLst>
              <a:ext uri="{FF2B5EF4-FFF2-40B4-BE49-F238E27FC236}">
                <a16:creationId xmlns:a16="http://schemas.microsoft.com/office/drawing/2014/main" id="{021921F1-19CE-6E4F-AEB0-A5BDC6C61EE7}"/>
              </a:ext>
            </a:extLst>
          </p:cNvPr>
          <p:cNvSpPr/>
          <p:nvPr/>
        </p:nvSpPr>
        <p:spPr>
          <a:xfrm>
            <a:off x="4007638" y="3942412"/>
            <a:ext cx="3277584" cy="1139253"/>
          </a:xfrm>
          <a:prstGeom prst="ellipse">
            <a:avLst/>
          </a:prstGeom>
          <a:solidFill>
            <a:srgbClr val="FFFF0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Single Node</a:t>
            </a:r>
          </a:p>
          <a:p>
            <a:pPr algn="ctr"/>
            <a:r>
              <a:rPr lang="en-US" sz="2800" b="1" dirty="0">
                <a:solidFill>
                  <a:schemeClr val="tx1"/>
                </a:solidFill>
              </a:rPr>
              <a:t>Graph</a:t>
            </a:r>
          </a:p>
        </p:txBody>
      </p:sp>
      <p:sp>
        <p:nvSpPr>
          <p:cNvPr id="6" name="Oval 5">
            <a:extLst>
              <a:ext uri="{FF2B5EF4-FFF2-40B4-BE49-F238E27FC236}">
                <a16:creationId xmlns:a16="http://schemas.microsoft.com/office/drawing/2014/main" id="{9BA853E7-5B53-C847-BE54-753F7F3629C3}"/>
              </a:ext>
            </a:extLst>
          </p:cNvPr>
          <p:cNvSpPr/>
          <p:nvPr/>
        </p:nvSpPr>
        <p:spPr>
          <a:xfrm>
            <a:off x="8007247" y="3603107"/>
            <a:ext cx="3093144" cy="1673432"/>
          </a:xfrm>
          <a:prstGeom prst="ellipse">
            <a:avLst/>
          </a:prstGeom>
          <a:solidFill>
            <a:srgbClr val="00B05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Enterprise</a:t>
            </a:r>
          </a:p>
          <a:p>
            <a:pPr algn="ctr"/>
            <a:r>
              <a:rPr lang="en-US" sz="2800" b="1" dirty="0"/>
              <a:t>Knowledge</a:t>
            </a:r>
          </a:p>
          <a:p>
            <a:pPr algn="ctr"/>
            <a:r>
              <a:rPr lang="en-US" sz="2800" b="1" dirty="0"/>
              <a:t>Graph</a:t>
            </a:r>
          </a:p>
        </p:txBody>
      </p:sp>
      <p:sp>
        <p:nvSpPr>
          <p:cNvPr id="7" name="Oval 6">
            <a:extLst>
              <a:ext uri="{FF2B5EF4-FFF2-40B4-BE49-F238E27FC236}">
                <a16:creationId xmlns:a16="http://schemas.microsoft.com/office/drawing/2014/main" id="{15F994D6-BD78-4B47-992E-E5F782D890B5}"/>
              </a:ext>
            </a:extLst>
          </p:cNvPr>
          <p:cNvSpPr/>
          <p:nvPr/>
        </p:nvSpPr>
        <p:spPr>
          <a:xfrm>
            <a:off x="11861427" y="3602492"/>
            <a:ext cx="2755692" cy="1528997"/>
          </a:xfrm>
          <a:prstGeom prst="ellipse">
            <a:avLst/>
          </a:prstGeom>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Hardware</a:t>
            </a:r>
          </a:p>
          <a:p>
            <a:pPr algn="ctr"/>
            <a:r>
              <a:rPr lang="en-US" sz="2800" b="1" dirty="0"/>
              <a:t>Graph</a:t>
            </a:r>
          </a:p>
        </p:txBody>
      </p:sp>
      <p:sp>
        <p:nvSpPr>
          <p:cNvPr id="8" name="Oval 7">
            <a:extLst>
              <a:ext uri="{FF2B5EF4-FFF2-40B4-BE49-F238E27FC236}">
                <a16:creationId xmlns:a16="http://schemas.microsoft.com/office/drawing/2014/main" id="{E1525F3D-13B3-7948-B781-33D5E86816D8}"/>
              </a:ext>
            </a:extLst>
          </p:cNvPr>
          <p:cNvSpPr/>
          <p:nvPr/>
        </p:nvSpPr>
        <p:spPr>
          <a:xfrm>
            <a:off x="7667423" y="5795781"/>
            <a:ext cx="3007665" cy="764499"/>
          </a:xfrm>
          <a:prstGeom prst="ellipse">
            <a:avLst/>
          </a:prstGeom>
          <a:solidFill>
            <a:schemeClr val="accent2"/>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Hub</a:t>
            </a:r>
          </a:p>
        </p:txBody>
      </p:sp>
      <p:sp>
        <p:nvSpPr>
          <p:cNvPr id="9" name="Oval 8">
            <a:extLst>
              <a:ext uri="{FF2B5EF4-FFF2-40B4-BE49-F238E27FC236}">
                <a16:creationId xmlns:a16="http://schemas.microsoft.com/office/drawing/2014/main" id="{DF577A0F-6F6F-3343-A779-7EFFE6B62244}"/>
              </a:ext>
            </a:extLst>
          </p:cNvPr>
          <p:cNvSpPr/>
          <p:nvPr/>
        </p:nvSpPr>
        <p:spPr>
          <a:xfrm>
            <a:off x="7285221" y="7238473"/>
            <a:ext cx="2600839" cy="764499"/>
          </a:xfrm>
          <a:prstGeom prst="ellipse">
            <a:avLst/>
          </a:prstGeom>
          <a:solidFill>
            <a:srgbClr val="FF0000"/>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Lake</a:t>
            </a:r>
          </a:p>
        </p:txBody>
      </p:sp>
      <p:cxnSp>
        <p:nvCxnSpPr>
          <p:cNvPr id="10" name="Straight Arrow Connector 9">
            <a:extLst>
              <a:ext uri="{FF2B5EF4-FFF2-40B4-BE49-F238E27FC236}">
                <a16:creationId xmlns:a16="http://schemas.microsoft.com/office/drawing/2014/main" id="{7EB6D50A-ADD7-534C-96CA-9A1DA1C44BD6}"/>
              </a:ext>
            </a:extLst>
          </p:cNvPr>
          <p:cNvCxnSpPr/>
          <p:nvPr/>
        </p:nvCxnSpPr>
        <p:spPr>
          <a:xfrm flipV="1">
            <a:off x="3672590" y="2820856"/>
            <a:ext cx="0" cy="5483695"/>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1AA94E-D91A-2B4F-887B-3458C5139A2E}"/>
              </a:ext>
            </a:extLst>
          </p:cNvPr>
          <p:cNvCxnSpPr>
            <a:cxnSpLocks/>
          </p:cNvCxnSpPr>
          <p:nvPr/>
        </p:nvCxnSpPr>
        <p:spPr>
          <a:xfrm flipV="1">
            <a:off x="3672590" y="8303311"/>
            <a:ext cx="9566683" cy="1240"/>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0983B1-C896-A940-8519-7DBF690DBC19}"/>
              </a:ext>
            </a:extLst>
          </p:cNvPr>
          <p:cNvSpPr txBox="1"/>
          <p:nvPr/>
        </p:nvSpPr>
        <p:spPr>
          <a:xfrm>
            <a:off x="4007637" y="2402777"/>
            <a:ext cx="2411558" cy="1200329"/>
          </a:xfrm>
          <a:prstGeom prst="rect">
            <a:avLst/>
          </a:prstGeom>
          <a:noFill/>
        </p:spPr>
        <p:txBody>
          <a:bodyPr wrap="none" rtlCol="0">
            <a:spAutoFit/>
          </a:bodyPr>
          <a:lstStyle/>
          <a:p>
            <a:r>
              <a:rPr lang="en-US" sz="3600" b="1" dirty="0"/>
              <a:t>Algorithmic</a:t>
            </a:r>
          </a:p>
          <a:p>
            <a:r>
              <a:rPr lang="en-US" sz="3600" b="1" dirty="0"/>
              <a:t>Richness</a:t>
            </a:r>
          </a:p>
        </p:txBody>
      </p:sp>
      <p:sp>
        <p:nvSpPr>
          <p:cNvPr id="13" name="TextBox 12">
            <a:extLst>
              <a:ext uri="{FF2B5EF4-FFF2-40B4-BE49-F238E27FC236}">
                <a16:creationId xmlns:a16="http://schemas.microsoft.com/office/drawing/2014/main" id="{4063D000-1181-1843-A565-843CB45777F2}"/>
              </a:ext>
            </a:extLst>
          </p:cNvPr>
          <p:cNvSpPr txBox="1"/>
          <p:nvPr/>
        </p:nvSpPr>
        <p:spPr>
          <a:xfrm>
            <a:off x="11569444" y="7506810"/>
            <a:ext cx="1929246" cy="646331"/>
          </a:xfrm>
          <a:prstGeom prst="rect">
            <a:avLst/>
          </a:prstGeom>
          <a:noFill/>
        </p:spPr>
        <p:txBody>
          <a:bodyPr wrap="none" rtlCol="0">
            <a:spAutoFit/>
          </a:bodyPr>
          <a:lstStyle/>
          <a:p>
            <a:r>
              <a:rPr lang="en-US" sz="3600" b="1" dirty="0"/>
              <a:t>Scale out</a:t>
            </a:r>
          </a:p>
        </p:txBody>
      </p:sp>
      <p:cxnSp>
        <p:nvCxnSpPr>
          <p:cNvPr id="14" name="Straight Arrow Connector 13">
            <a:extLst>
              <a:ext uri="{FF2B5EF4-FFF2-40B4-BE49-F238E27FC236}">
                <a16:creationId xmlns:a16="http://schemas.microsoft.com/office/drawing/2014/main" id="{A2327CA1-72BA-6348-9850-B93EE43BF6C1}"/>
              </a:ext>
            </a:extLst>
          </p:cNvPr>
          <p:cNvCxnSpPr>
            <a:cxnSpLocks/>
            <a:stCxn id="5" idx="6"/>
            <a:endCxn id="6" idx="2"/>
          </p:cNvCxnSpPr>
          <p:nvPr/>
        </p:nvCxnSpPr>
        <p:spPr>
          <a:xfrm flipV="1">
            <a:off x="7285222" y="4439823"/>
            <a:ext cx="722025" cy="72216"/>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CD0001-02CF-0143-BAB7-BE7DA2965D53}"/>
              </a:ext>
            </a:extLst>
          </p:cNvPr>
          <p:cNvCxnSpPr>
            <a:cxnSpLocks/>
            <a:stCxn id="6" idx="6"/>
            <a:endCxn id="7" idx="2"/>
          </p:cNvCxnSpPr>
          <p:nvPr/>
        </p:nvCxnSpPr>
        <p:spPr>
          <a:xfrm flipV="1">
            <a:off x="11100391" y="4366991"/>
            <a:ext cx="761036" cy="72832"/>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5069C0-322F-7E4A-AF8C-152A0FC65529}"/>
              </a:ext>
            </a:extLst>
          </p:cNvPr>
          <p:cNvCxnSpPr>
            <a:cxnSpLocks/>
            <a:stCxn id="8" idx="0"/>
            <a:endCxn id="6" idx="4"/>
          </p:cNvCxnSpPr>
          <p:nvPr/>
        </p:nvCxnSpPr>
        <p:spPr>
          <a:xfrm flipV="1">
            <a:off x="9171256" y="5276539"/>
            <a:ext cx="382563" cy="519242"/>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A970D22-B8F2-E144-A364-E5FB7C30F396}"/>
              </a:ext>
            </a:extLst>
          </p:cNvPr>
          <p:cNvCxnSpPr>
            <a:cxnSpLocks/>
            <a:stCxn id="9" idx="0"/>
            <a:endCxn id="8" idx="4"/>
          </p:cNvCxnSpPr>
          <p:nvPr/>
        </p:nvCxnSpPr>
        <p:spPr>
          <a:xfrm flipV="1">
            <a:off x="8585641" y="6560280"/>
            <a:ext cx="585615" cy="67819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891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1CA51D2-516C-B14E-A716-538F6E0EAFC5}"/>
              </a:ext>
            </a:extLst>
          </p:cNvPr>
          <p:cNvSpPr>
            <a:spLocks noGrp="1"/>
          </p:cNvSpPr>
          <p:nvPr>
            <p:ph type="title"/>
          </p:nvPr>
        </p:nvSpPr>
        <p:spPr/>
        <p:txBody>
          <a:bodyPr/>
          <a:lstStyle/>
          <a:p>
            <a:r>
              <a:rPr lang="en-US" dirty="0"/>
              <a:t>Related Use Cases</a:t>
            </a:r>
          </a:p>
        </p:txBody>
      </p:sp>
      <p:sp>
        <p:nvSpPr>
          <p:cNvPr id="6" name="Slide Number Placeholder 5">
            <a:extLst>
              <a:ext uri="{FF2B5EF4-FFF2-40B4-BE49-F238E27FC236}">
                <a16:creationId xmlns:a16="http://schemas.microsoft.com/office/drawing/2014/main" id="{A1C917BA-0AD0-C943-905A-18CA19537677}"/>
              </a:ext>
            </a:extLst>
          </p:cNvPr>
          <p:cNvSpPr>
            <a:spLocks noGrp="1"/>
          </p:cNvSpPr>
          <p:nvPr>
            <p:ph type="sldNum" sz="quarter" idx="12"/>
          </p:nvPr>
        </p:nvSpPr>
        <p:spPr/>
        <p:txBody>
          <a:bodyPr/>
          <a:lstStyle/>
          <a:p>
            <a:fld id="{3310D8EA-3107-4873-B9AB-DD7D3E79053A}" type="slidenum">
              <a:rPr lang="en-US" smtClean="0"/>
              <a:t>43</a:t>
            </a:fld>
            <a:endParaRPr lang="en-US"/>
          </a:p>
        </p:txBody>
      </p:sp>
      <p:sp>
        <p:nvSpPr>
          <p:cNvPr id="10" name="Content Placeholder 9">
            <a:extLst>
              <a:ext uri="{FF2B5EF4-FFF2-40B4-BE49-F238E27FC236}">
                <a16:creationId xmlns:a16="http://schemas.microsoft.com/office/drawing/2014/main" id="{37BFCFFE-849F-754F-9C71-D0657C8D1E74}"/>
              </a:ext>
            </a:extLst>
          </p:cNvPr>
          <p:cNvSpPr>
            <a:spLocks noGrp="1"/>
          </p:cNvSpPr>
          <p:nvPr>
            <p:ph idx="4294967295"/>
          </p:nvPr>
        </p:nvSpPr>
        <p:spPr>
          <a:xfrm>
            <a:off x="758374" y="2040783"/>
            <a:ext cx="16596360" cy="6678673"/>
          </a:xfrm>
        </p:spPr>
        <p:txBody>
          <a:bodyPr/>
          <a:lstStyle/>
          <a:p>
            <a:r>
              <a:rPr lang="en-US" sz="2400" b="1" dirty="0"/>
              <a:t>Recommendation Engines for Ecommerce and Healthcare</a:t>
            </a:r>
          </a:p>
          <a:p>
            <a:pPr lvl="1"/>
            <a:r>
              <a:rPr lang="en-US" sz="2400" dirty="0"/>
              <a:t>For any person calling in for a recommended provider or senior living facility, can we find similar recommendations in the past?</a:t>
            </a:r>
          </a:p>
          <a:p>
            <a:r>
              <a:rPr lang="en-US" sz="2400" b="1" dirty="0"/>
              <a:t>Document Search</a:t>
            </a:r>
          </a:p>
          <a:p>
            <a:pPr lvl="1"/>
            <a:r>
              <a:rPr lang="en-US" sz="2400" dirty="0"/>
              <a:t>Show similar documents to a search result using document embeddings</a:t>
            </a:r>
          </a:p>
          <a:p>
            <a:r>
              <a:rPr lang="en-US" sz="2400" b="1" dirty="0"/>
              <a:t>Incident Reporting</a:t>
            </a:r>
          </a:p>
          <a:p>
            <a:pPr lvl="1"/>
            <a:r>
              <a:rPr lang="en-US" sz="2400" dirty="0"/>
              <a:t>When trouble ticket is reported, what are the most similar problems and what were their solutions?</a:t>
            </a:r>
          </a:p>
          <a:p>
            <a:r>
              <a:rPr lang="en-US" sz="2400" b="1" dirty="0"/>
              <a:t>Errors in Log Files</a:t>
            </a:r>
          </a:p>
          <a:p>
            <a:pPr lvl="1"/>
            <a:r>
              <a:rPr lang="en-US" sz="2400" dirty="0"/>
              <a:t>When there are are error messages in log files, how can we find similar errors and their solutions?</a:t>
            </a:r>
          </a:p>
          <a:p>
            <a:r>
              <a:rPr lang="en-US" sz="2400" b="1" dirty="0"/>
              <a:t>Learning Content</a:t>
            </a:r>
          </a:p>
          <a:p>
            <a:pPr lvl="1"/>
            <a:r>
              <a:rPr lang="en-US" sz="2400" dirty="0"/>
              <a:t>Can we recommend learning content for employees that have similar goals?</a:t>
            </a:r>
          </a:p>
          <a:p>
            <a:r>
              <a:rPr lang="en-US" sz="2400" b="1" dirty="0"/>
              <a:t>Schema Mapping</a:t>
            </a:r>
          </a:p>
          <a:p>
            <a:pPr lvl="1"/>
            <a:r>
              <a:rPr lang="en-US" sz="2400" dirty="0"/>
              <a:t>Automate the process of creating data transformation maps for new data to existing schemas</a:t>
            </a:r>
          </a:p>
        </p:txBody>
      </p:sp>
    </p:spTree>
    <p:extLst>
      <p:ext uri="{BB962C8B-B14F-4D97-AF65-F5344CB8AC3E}">
        <p14:creationId xmlns:p14="http://schemas.microsoft.com/office/powerpoint/2010/main" val="1306140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FFEAE1-D8C7-2842-B2B8-F69C4243ABB8}"/>
              </a:ext>
            </a:extLst>
          </p:cNvPr>
          <p:cNvSpPr>
            <a:spLocks noGrp="1"/>
          </p:cNvSpPr>
          <p:nvPr>
            <p:ph type="body" idx="1"/>
          </p:nvPr>
        </p:nvSpPr>
        <p:spPr>
          <a:xfrm>
            <a:off x="1107911" y="3420248"/>
            <a:ext cx="6925746" cy="710794"/>
          </a:xfrm>
        </p:spPr>
        <p:txBody>
          <a:bodyPr/>
          <a:lstStyle/>
          <a:p>
            <a:r>
              <a:rPr lang="en-US" sz="4000" dirty="0"/>
              <a:t>Dan.McCreary@optum.com</a:t>
            </a:r>
          </a:p>
        </p:txBody>
      </p:sp>
      <p:sp>
        <p:nvSpPr>
          <p:cNvPr id="2" name="TextBox 1">
            <a:extLst>
              <a:ext uri="{FF2B5EF4-FFF2-40B4-BE49-F238E27FC236}">
                <a16:creationId xmlns:a16="http://schemas.microsoft.com/office/drawing/2014/main" id="{20A47B27-E915-3D4A-A966-1F5A423CD583}"/>
              </a:ext>
            </a:extLst>
          </p:cNvPr>
          <p:cNvSpPr txBox="1"/>
          <p:nvPr/>
        </p:nvSpPr>
        <p:spPr>
          <a:xfrm>
            <a:off x="3183608" y="4925043"/>
            <a:ext cx="7772863" cy="584775"/>
          </a:xfrm>
          <a:prstGeom prst="rect">
            <a:avLst/>
          </a:prstGeom>
          <a:noFill/>
        </p:spPr>
        <p:txBody>
          <a:bodyPr wrap="square" rtlCol="0">
            <a:spAutoFit/>
          </a:bodyPr>
          <a:lstStyle/>
          <a:p>
            <a:r>
              <a:rPr lang="en-US" sz="3200" dirty="0"/>
              <a:t>http://www.linkedin.com/in/danmccreary</a:t>
            </a:r>
          </a:p>
        </p:txBody>
      </p:sp>
      <p:pic>
        <p:nvPicPr>
          <p:cNvPr id="4" name="Picture 3">
            <a:extLst>
              <a:ext uri="{FF2B5EF4-FFF2-40B4-BE49-F238E27FC236}">
                <a16:creationId xmlns:a16="http://schemas.microsoft.com/office/drawing/2014/main" id="{87A547BE-9220-374A-BDF9-896411A2B32B}"/>
              </a:ext>
            </a:extLst>
          </p:cNvPr>
          <p:cNvPicPr>
            <a:picLocks noChangeAspect="1"/>
          </p:cNvPicPr>
          <p:nvPr/>
        </p:nvPicPr>
        <p:blipFill>
          <a:blip r:embed="rId2"/>
          <a:stretch>
            <a:fillRect/>
          </a:stretch>
        </p:blipFill>
        <p:spPr>
          <a:xfrm>
            <a:off x="1107911" y="4882603"/>
            <a:ext cx="1956202" cy="549495"/>
          </a:xfrm>
          <a:prstGeom prst="rect">
            <a:avLst/>
          </a:prstGeom>
        </p:spPr>
      </p:pic>
      <p:pic>
        <p:nvPicPr>
          <p:cNvPr id="5" name="Picture 4">
            <a:extLst>
              <a:ext uri="{FF2B5EF4-FFF2-40B4-BE49-F238E27FC236}">
                <a16:creationId xmlns:a16="http://schemas.microsoft.com/office/drawing/2014/main" id="{0DF8D2D1-B55C-CE4D-AC32-5938DF29C6B4}"/>
              </a:ext>
            </a:extLst>
          </p:cNvPr>
          <p:cNvPicPr>
            <a:picLocks noChangeAspect="1"/>
          </p:cNvPicPr>
          <p:nvPr/>
        </p:nvPicPr>
        <p:blipFill>
          <a:blip r:embed="rId3"/>
          <a:stretch>
            <a:fillRect/>
          </a:stretch>
        </p:blipFill>
        <p:spPr>
          <a:xfrm>
            <a:off x="2122394" y="5724554"/>
            <a:ext cx="982257" cy="1009542"/>
          </a:xfrm>
          <a:prstGeom prst="rect">
            <a:avLst/>
          </a:prstGeom>
        </p:spPr>
      </p:pic>
      <p:sp>
        <p:nvSpPr>
          <p:cNvPr id="6" name="TextBox 5">
            <a:extLst>
              <a:ext uri="{FF2B5EF4-FFF2-40B4-BE49-F238E27FC236}">
                <a16:creationId xmlns:a16="http://schemas.microsoft.com/office/drawing/2014/main" id="{22BF8AEF-F360-DE4A-9017-AC5A6339EF31}"/>
              </a:ext>
            </a:extLst>
          </p:cNvPr>
          <p:cNvSpPr txBox="1"/>
          <p:nvPr/>
        </p:nvSpPr>
        <p:spPr>
          <a:xfrm>
            <a:off x="3183608" y="5927358"/>
            <a:ext cx="5549917" cy="584775"/>
          </a:xfrm>
          <a:prstGeom prst="rect">
            <a:avLst/>
          </a:prstGeom>
          <a:noFill/>
        </p:spPr>
        <p:txBody>
          <a:bodyPr wrap="none" rtlCol="0">
            <a:spAutoFit/>
          </a:bodyPr>
          <a:lstStyle/>
          <a:p>
            <a:r>
              <a:rPr lang="en-US" sz="3200" dirty="0"/>
              <a:t>http://</a:t>
            </a:r>
            <a:r>
              <a:rPr lang="en-US" sz="3200" dirty="0" err="1"/>
              <a:t>dmccreary.medium.com</a:t>
            </a:r>
            <a:endParaRPr lang="en-US" sz="3200" dirty="0"/>
          </a:p>
        </p:txBody>
      </p:sp>
      <p:pic>
        <p:nvPicPr>
          <p:cNvPr id="7" name="Picture 6">
            <a:extLst>
              <a:ext uri="{FF2B5EF4-FFF2-40B4-BE49-F238E27FC236}">
                <a16:creationId xmlns:a16="http://schemas.microsoft.com/office/drawing/2014/main" id="{38C78AC5-2D29-BF40-A4D5-BDFA99318071}"/>
              </a:ext>
            </a:extLst>
          </p:cNvPr>
          <p:cNvPicPr>
            <a:picLocks noChangeAspect="1"/>
          </p:cNvPicPr>
          <p:nvPr/>
        </p:nvPicPr>
        <p:blipFill>
          <a:blip r:embed="rId4"/>
          <a:stretch>
            <a:fillRect/>
          </a:stretch>
        </p:blipFill>
        <p:spPr>
          <a:xfrm>
            <a:off x="2468446" y="6929674"/>
            <a:ext cx="595667" cy="658369"/>
          </a:xfrm>
          <a:prstGeom prst="rect">
            <a:avLst/>
          </a:prstGeom>
        </p:spPr>
      </p:pic>
      <p:sp>
        <p:nvSpPr>
          <p:cNvPr id="8" name="TextBox 7">
            <a:extLst>
              <a:ext uri="{FF2B5EF4-FFF2-40B4-BE49-F238E27FC236}">
                <a16:creationId xmlns:a16="http://schemas.microsoft.com/office/drawing/2014/main" id="{096E9247-9B70-5649-974B-680F1EEC624F}"/>
              </a:ext>
            </a:extLst>
          </p:cNvPr>
          <p:cNvSpPr txBox="1"/>
          <p:nvPr/>
        </p:nvSpPr>
        <p:spPr>
          <a:xfrm>
            <a:off x="3064113" y="6929674"/>
            <a:ext cx="2513830" cy="584775"/>
          </a:xfrm>
          <a:prstGeom prst="rect">
            <a:avLst/>
          </a:prstGeom>
          <a:noFill/>
        </p:spPr>
        <p:txBody>
          <a:bodyPr wrap="none" rtlCol="0">
            <a:spAutoFit/>
          </a:bodyPr>
          <a:lstStyle/>
          <a:p>
            <a:r>
              <a:rPr lang="en-US" sz="3200" dirty="0"/>
              <a:t>@dmccreary</a:t>
            </a:r>
          </a:p>
        </p:txBody>
      </p:sp>
    </p:spTree>
    <p:extLst>
      <p:ext uri="{BB962C8B-B14F-4D97-AF65-F5344CB8AC3E}">
        <p14:creationId xmlns:p14="http://schemas.microsoft.com/office/powerpoint/2010/main" val="1425327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568947" y="711540"/>
            <a:ext cx="14485020" cy="973590"/>
          </a:xfrm>
          <a:prstGeom prst="rect">
            <a:avLst/>
          </a:prstGeom>
        </p:spPr>
        <p:txBody>
          <a:bodyPr vert="horz" wrap="square" lIns="155423" tIns="155423" rIns="155423" bIns="155423" rtlCol="0" anchor="t" anchorCtr="0">
            <a:noAutofit/>
          </a:bodyPr>
          <a:lstStyle/>
          <a:p>
            <a:r>
              <a:rPr lang="en" b="1" dirty="0"/>
              <a:t>Agenda</a:t>
            </a:r>
          </a:p>
        </p:txBody>
      </p:sp>
      <p:sp>
        <p:nvSpPr>
          <p:cNvPr id="61" name="Shape 61"/>
          <p:cNvSpPr txBox="1">
            <a:spLocks noGrp="1"/>
          </p:cNvSpPr>
          <p:nvPr>
            <p:ph type="body" idx="1"/>
          </p:nvPr>
        </p:nvSpPr>
        <p:spPr>
          <a:xfrm>
            <a:off x="1289838" y="1926584"/>
            <a:ext cx="15184860" cy="6899617"/>
          </a:xfrm>
          <a:prstGeom prst="rect">
            <a:avLst/>
          </a:prstGeom>
        </p:spPr>
        <p:txBody>
          <a:bodyPr vert="horz" wrap="square" lIns="155423" tIns="155423" rIns="155423" bIns="155423" rtlCol="0" anchor="t" anchorCtr="0">
            <a:noAutofit/>
          </a:bodyPr>
          <a:lstStyle/>
          <a:p>
            <a:pPr marL="514350" indent="-514350">
              <a:buSzPct val="80000"/>
              <a:buFont typeface="+mj-lt"/>
              <a:buAutoNum type="arabicPeriod"/>
            </a:pPr>
            <a:r>
              <a:rPr lang="en" sz="3600" dirty="0"/>
              <a:t>What are graph </a:t>
            </a:r>
            <a:r>
              <a:rPr lang="en" sz="3600" b="1" dirty="0"/>
              <a:t>embeddings</a:t>
            </a:r>
            <a:r>
              <a:rPr lang="en" sz="3600" dirty="0"/>
              <a:t>?</a:t>
            </a:r>
          </a:p>
          <a:p>
            <a:pPr marL="514350" indent="-514350">
              <a:buSzPct val="80000"/>
              <a:buFont typeface="+mj-lt"/>
              <a:buAutoNum type="arabicPeriod"/>
            </a:pPr>
            <a:r>
              <a:rPr lang="en" sz="3600" dirty="0"/>
              <a:t>What do we mean by </a:t>
            </a:r>
            <a:r>
              <a:rPr lang="en" sz="3600" b="1" dirty="0"/>
              <a:t>real-time</a:t>
            </a:r>
            <a:r>
              <a:rPr lang="en" sz="3600" dirty="0"/>
              <a:t>?</a:t>
            </a:r>
          </a:p>
          <a:p>
            <a:pPr marL="514350" indent="-514350">
              <a:buSzPct val="80000"/>
              <a:buFont typeface="+mj-lt"/>
              <a:buAutoNum type="arabicPeriod"/>
            </a:pPr>
            <a:r>
              <a:rPr lang="en" sz="3600" dirty="0"/>
              <a:t>What is </a:t>
            </a:r>
            <a:r>
              <a:rPr lang="en" sz="3600" b="1" dirty="0"/>
              <a:t>Serial</a:t>
            </a:r>
            <a:r>
              <a:rPr lang="en" sz="3600" dirty="0"/>
              <a:t> vs. </a:t>
            </a:r>
            <a:r>
              <a:rPr lang="en" sz="3600" b="1" dirty="0"/>
              <a:t>Parallel</a:t>
            </a:r>
            <a:r>
              <a:rPr lang="en" sz="3600" dirty="0"/>
              <a:t> computation?</a:t>
            </a:r>
          </a:p>
          <a:p>
            <a:pPr marL="514350" indent="-514350">
              <a:buSzPct val="80000"/>
              <a:buFont typeface="+mj-lt"/>
              <a:buAutoNum type="arabicPeriod"/>
            </a:pPr>
            <a:r>
              <a:rPr lang="en" sz="3600" dirty="0"/>
              <a:t>What do we mean by “</a:t>
            </a:r>
            <a:r>
              <a:rPr lang="en" sz="3600" b="1" dirty="0"/>
              <a:t>similar</a:t>
            </a:r>
            <a:r>
              <a:rPr lang="en" sz="3600" dirty="0"/>
              <a:t>”?</a:t>
            </a:r>
          </a:p>
          <a:p>
            <a:pPr marL="514350" indent="-514350">
              <a:buSzPct val="80000"/>
              <a:buFont typeface="+mj-lt"/>
              <a:buAutoNum type="arabicPeriod"/>
            </a:pPr>
            <a:r>
              <a:rPr lang="en" sz="3600" dirty="0"/>
              <a:t>How do we </a:t>
            </a:r>
            <a:r>
              <a:rPr lang="en" sz="3600" b="1" dirty="0"/>
              <a:t>use</a:t>
            </a:r>
            <a:r>
              <a:rPr lang="en" sz="3600" dirty="0"/>
              <a:t> embeddings in applications?</a:t>
            </a:r>
          </a:p>
          <a:p>
            <a:pPr marL="514350" indent="-514350">
              <a:buSzPct val="80000"/>
              <a:buFont typeface="+mj-lt"/>
              <a:buAutoNum type="arabicPeriod"/>
            </a:pPr>
            <a:r>
              <a:rPr lang="en" sz="3600" dirty="0"/>
              <a:t>How do we </a:t>
            </a:r>
            <a:r>
              <a:rPr lang="en" sz="3600" b="1" dirty="0"/>
              <a:t>create</a:t>
            </a:r>
            <a:r>
              <a:rPr lang="en" sz="3600" dirty="0"/>
              <a:t> and maintain embeddings?</a:t>
            </a:r>
          </a:p>
          <a:p>
            <a:pPr marL="514350" indent="-514350">
              <a:buSzPct val="80000"/>
              <a:buFont typeface="+mj-lt"/>
              <a:buAutoNum type="arabicPeriod"/>
            </a:pPr>
            <a:r>
              <a:rPr lang="en" sz="3600" dirty="0"/>
              <a:t>Why are graph embeddings </a:t>
            </a:r>
            <a:r>
              <a:rPr lang="en" sz="3600" b="1" dirty="0"/>
              <a:t>universal</a:t>
            </a:r>
            <a:r>
              <a:rPr lang="en" sz="3600" dirty="0"/>
              <a:t>?</a:t>
            </a:r>
          </a:p>
          <a:p>
            <a:pPr marL="514350" indent="-514350">
              <a:buSzPct val="80000"/>
              <a:buFont typeface="+mj-lt"/>
              <a:buAutoNum type="arabicPeriod"/>
            </a:pPr>
            <a:r>
              <a:rPr lang="en" sz="3600" dirty="0"/>
              <a:t>How can systems </a:t>
            </a:r>
            <a:r>
              <a:rPr lang="en" sz="3600" b="1" dirty="0"/>
              <a:t>integrate</a:t>
            </a:r>
            <a:r>
              <a:rPr lang="en" sz="3600" dirty="0"/>
              <a:t> them?</a:t>
            </a:r>
          </a:p>
          <a:p>
            <a:pPr marL="514350" indent="-514350">
              <a:buSzPct val="80000"/>
              <a:buFont typeface="+mj-lt"/>
              <a:buAutoNum type="arabicPeriod"/>
            </a:pPr>
            <a:endParaRPr lang="en-US" sz="3600" dirty="0"/>
          </a:p>
        </p:txBody>
      </p:sp>
      <p:sp>
        <p:nvSpPr>
          <p:cNvPr id="2" name="Slide Number Placeholder 1"/>
          <p:cNvSpPr>
            <a:spLocks noGrp="1"/>
          </p:cNvSpPr>
          <p:nvPr>
            <p:ph type="sldNum"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136015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3CA6-85AA-D945-909C-CB033513E493}"/>
              </a:ext>
            </a:extLst>
          </p:cNvPr>
          <p:cNvSpPr>
            <a:spLocks noGrp="1"/>
          </p:cNvSpPr>
          <p:nvPr>
            <p:ph type="title"/>
          </p:nvPr>
        </p:nvSpPr>
        <p:spPr/>
        <p:txBody>
          <a:bodyPr/>
          <a:lstStyle/>
          <a:p>
            <a:r>
              <a:rPr lang="en-US" dirty="0"/>
              <a:t>What is a Graph Embedding?</a:t>
            </a:r>
          </a:p>
        </p:txBody>
      </p:sp>
      <p:sp>
        <p:nvSpPr>
          <p:cNvPr id="3" name="Text Placeholder 2">
            <a:extLst>
              <a:ext uri="{FF2B5EF4-FFF2-40B4-BE49-F238E27FC236}">
                <a16:creationId xmlns:a16="http://schemas.microsoft.com/office/drawing/2014/main" id="{817746D1-0BC9-6046-8B2E-67479FA3F86B}"/>
              </a:ext>
            </a:extLst>
          </p:cNvPr>
          <p:cNvSpPr>
            <a:spLocks noGrp="1"/>
          </p:cNvSpPr>
          <p:nvPr>
            <p:ph type="body" idx="1"/>
          </p:nvPr>
        </p:nvSpPr>
        <p:spPr>
          <a:xfrm>
            <a:off x="1288752" y="7076323"/>
            <a:ext cx="12910510" cy="1858367"/>
          </a:xfrm>
        </p:spPr>
        <p:txBody>
          <a:bodyPr/>
          <a:lstStyle/>
          <a:p>
            <a:r>
              <a:rPr lang="en-US" sz="3600" dirty="0"/>
              <a:t>A data structure used to create fast similarity calculations</a:t>
            </a:r>
          </a:p>
          <a:p>
            <a:r>
              <a:rPr lang="en-US" sz="3600" dirty="0"/>
              <a:t>Usually stored as a fixed-length vector of scalers</a:t>
            </a:r>
          </a:p>
          <a:p>
            <a:r>
              <a:rPr lang="en-US" sz="3600" dirty="0"/>
              <a:t>Optimized for fast parallel comparison</a:t>
            </a:r>
          </a:p>
        </p:txBody>
      </p:sp>
      <p:sp>
        <p:nvSpPr>
          <p:cNvPr id="4" name="Slide Number Placeholder 3">
            <a:extLst>
              <a:ext uri="{FF2B5EF4-FFF2-40B4-BE49-F238E27FC236}">
                <a16:creationId xmlns:a16="http://schemas.microsoft.com/office/drawing/2014/main" id="{65A4AE0D-52B9-B648-9D83-AD77B9A74AB7}"/>
              </a:ext>
            </a:extLst>
          </p:cNvPr>
          <p:cNvSpPr>
            <a:spLocks noGrp="1"/>
          </p:cNvSpPr>
          <p:nvPr>
            <p:ph type="sldNum" idx="12"/>
          </p:nvPr>
        </p:nvSpPr>
        <p:spPr/>
        <p:txBody>
          <a:bodyPr/>
          <a:lstStyle/>
          <a:p>
            <a:fld id="{00000000-1234-1234-1234-123412341234}" type="slidenum">
              <a:rPr lang="en" smtClean="0"/>
              <a:pPr/>
              <a:t>6</a:t>
            </a:fld>
            <a:endParaRPr lang="en"/>
          </a:p>
        </p:txBody>
      </p:sp>
      <p:grpSp>
        <p:nvGrpSpPr>
          <p:cNvPr id="36" name="Group 35">
            <a:extLst>
              <a:ext uri="{FF2B5EF4-FFF2-40B4-BE49-F238E27FC236}">
                <a16:creationId xmlns:a16="http://schemas.microsoft.com/office/drawing/2014/main" id="{58E3CFB3-111A-944A-9F31-9C664EBC0546}"/>
              </a:ext>
            </a:extLst>
          </p:cNvPr>
          <p:cNvGrpSpPr/>
          <p:nvPr/>
        </p:nvGrpSpPr>
        <p:grpSpPr>
          <a:xfrm>
            <a:off x="4781647" y="3303841"/>
            <a:ext cx="4982839" cy="3450718"/>
            <a:chOff x="3034490" y="3048053"/>
            <a:chExt cx="2982537" cy="1979517"/>
          </a:xfrm>
        </p:grpSpPr>
        <p:sp>
          <p:nvSpPr>
            <p:cNvPr id="5" name="Oval 4">
              <a:extLst>
                <a:ext uri="{FF2B5EF4-FFF2-40B4-BE49-F238E27FC236}">
                  <a16:creationId xmlns:a16="http://schemas.microsoft.com/office/drawing/2014/main" id="{F39D8149-BD30-0147-8ECC-E46E4B12D72F}"/>
                </a:ext>
              </a:extLst>
            </p:cNvPr>
            <p:cNvSpPr/>
            <p:nvPr/>
          </p:nvSpPr>
          <p:spPr bwMode="auto">
            <a:xfrm>
              <a:off x="4306317" y="3048053"/>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6" name="Oval 5">
              <a:extLst>
                <a:ext uri="{FF2B5EF4-FFF2-40B4-BE49-F238E27FC236}">
                  <a16:creationId xmlns:a16="http://schemas.microsoft.com/office/drawing/2014/main" id="{1A26DB8A-8939-174A-9929-22213BD067E2}"/>
                </a:ext>
              </a:extLst>
            </p:cNvPr>
            <p:cNvSpPr/>
            <p:nvPr/>
          </p:nvSpPr>
          <p:spPr bwMode="auto">
            <a:xfrm>
              <a:off x="3529077" y="3829661"/>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7" name="Oval 6">
              <a:extLst>
                <a:ext uri="{FF2B5EF4-FFF2-40B4-BE49-F238E27FC236}">
                  <a16:creationId xmlns:a16="http://schemas.microsoft.com/office/drawing/2014/main" id="{EA865609-CB30-F54B-8EB8-A0A9D9DF15FE}"/>
                </a:ext>
              </a:extLst>
            </p:cNvPr>
            <p:cNvSpPr/>
            <p:nvPr/>
          </p:nvSpPr>
          <p:spPr bwMode="auto">
            <a:xfrm>
              <a:off x="4549315" y="3908903"/>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8" name="Oval 7">
              <a:extLst>
                <a:ext uri="{FF2B5EF4-FFF2-40B4-BE49-F238E27FC236}">
                  <a16:creationId xmlns:a16="http://schemas.microsoft.com/office/drawing/2014/main" id="{F2D15E0B-EA26-6D4A-8203-8C6464D3164C}"/>
                </a:ext>
              </a:extLst>
            </p:cNvPr>
            <p:cNvSpPr/>
            <p:nvPr/>
          </p:nvSpPr>
          <p:spPr bwMode="auto">
            <a:xfrm>
              <a:off x="5598567" y="3274968"/>
              <a:ext cx="388620" cy="291541"/>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4F273CEE-A2CF-3241-9BA0-2B0612080E49}"/>
                </a:ext>
              </a:extLst>
            </p:cNvPr>
            <p:cNvSpPr/>
            <p:nvPr/>
          </p:nvSpPr>
          <p:spPr bwMode="auto">
            <a:xfrm>
              <a:off x="3034490" y="3733668"/>
              <a:ext cx="388620" cy="291541"/>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52D3491-2D4F-DA4A-AC65-B651682B1202}"/>
                </a:ext>
              </a:extLst>
            </p:cNvPr>
            <p:cNvSpPr/>
            <p:nvPr/>
          </p:nvSpPr>
          <p:spPr bwMode="auto">
            <a:xfrm>
              <a:off x="3034490" y="4178942"/>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CD514634-027C-1B40-84EC-82EE0DF853B8}"/>
                </a:ext>
              </a:extLst>
            </p:cNvPr>
            <p:cNvSpPr/>
            <p:nvPr/>
          </p:nvSpPr>
          <p:spPr bwMode="auto">
            <a:xfrm>
              <a:off x="4017196" y="3915304"/>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596EAE2D-719B-384F-A1D1-337C9B78F5D0}"/>
                </a:ext>
              </a:extLst>
            </p:cNvPr>
            <p:cNvSpPr/>
            <p:nvPr/>
          </p:nvSpPr>
          <p:spPr bwMode="auto">
            <a:xfrm>
              <a:off x="3156172" y="3306605"/>
              <a:ext cx="388620" cy="291541"/>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25F25C8D-A3D8-0842-9970-B0B93A039250}"/>
                </a:ext>
              </a:extLst>
            </p:cNvPr>
            <p:cNvSpPr/>
            <p:nvPr/>
          </p:nvSpPr>
          <p:spPr bwMode="auto">
            <a:xfrm>
              <a:off x="5096997" y="3840972"/>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4" name="Straight Arrow Connector 13">
              <a:extLst>
                <a:ext uri="{FF2B5EF4-FFF2-40B4-BE49-F238E27FC236}">
                  <a16:creationId xmlns:a16="http://schemas.microsoft.com/office/drawing/2014/main" id="{28F78380-D727-FB47-AB3F-E21D73ED5C18}"/>
                </a:ext>
              </a:extLst>
            </p:cNvPr>
            <p:cNvCxnSpPr>
              <a:cxnSpLocks/>
              <a:stCxn id="12" idx="6"/>
              <a:endCxn id="5" idx="2"/>
            </p:cNvCxnSpPr>
            <p:nvPr/>
          </p:nvCxnSpPr>
          <p:spPr>
            <a:xfrm flipV="1">
              <a:off x="3544792" y="3193824"/>
              <a:ext cx="761525" cy="2585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943F07-4073-FC43-9C4E-C9A6AB489CFA}"/>
                </a:ext>
              </a:extLst>
            </p:cNvPr>
            <p:cNvCxnSpPr>
              <a:cxnSpLocks/>
              <a:stCxn id="5" idx="6"/>
              <a:endCxn id="8" idx="2"/>
            </p:cNvCxnSpPr>
            <p:nvPr/>
          </p:nvCxnSpPr>
          <p:spPr>
            <a:xfrm>
              <a:off x="4694937" y="3193824"/>
              <a:ext cx="903630" cy="226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936F7F-2247-7945-988E-746B74A51256}"/>
                </a:ext>
              </a:extLst>
            </p:cNvPr>
            <p:cNvCxnSpPr>
              <a:cxnSpLocks/>
              <a:stCxn id="5" idx="3"/>
              <a:endCxn id="9" idx="7"/>
            </p:cNvCxnSpPr>
            <p:nvPr/>
          </p:nvCxnSpPr>
          <p:spPr>
            <a:xfrm flipH="1">
              <a:off x="3366198" y="3296899"/>
              <a:ext cx="997031" cy="47946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2D38783-31C1-A347-9702-EB075DE6773B}"/>
                </a:ext>
              </a:extLst>
            </p:cNvPr>
            <p:cNvCxnSpPr>
              <a:cxnSpLocks/>
              <a:stCxn id="5" idx="5"/>
              <a:endCxn id="13" idx="1"/>
            </p:cNvCxnSpPr>
            <p:nvPr/>
          </p:nvCxnSpPr>
          <p:spPr>
            <a:xfrm>
              <a:off x="4638025" y="3296899"/>
              <a:ext cx="515884" cy="5867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8CACC0-05FD-1A42-9B38-6EBAACFDAFFA}"/>
                </a:ext>
              </a:extLst>
            </p:cNvPr>
            <p:cNvCxnSpPr>
              <a:cxnSpLocks/>
              <a:stCxn id="11" idx="0"/>
              <a:endCxn id="5" idx="4"/>
            </p:cNvCxnSpPr>
            <p:nvPr/>
          </p:nvCxnSpPr>
          <p:spPr>
            <a:xfrm flipV="1">
              <a:off x="4211506" y="3339594"/>
              <a:ext cx="289121" cy="5757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2F46BF-809A-C549-A317-74B052B164CF}"/>
                </a:ext>
              </a:extLst>
            </p:cNvPr>
            <p:cNvCxnSpPr>
              <a:cxnSpLocks/>
              <a:stCxn id="5" idx="3"/>
              <a:endCxn id="6" idx="7"/>
            </p:cNvCxnSpPr>
            <p:nvPr/>
          </p:nvCxnSpPr>
          <p:spPr>
            <a:xfrm flipH="1">
              <a:off x="3860785" y="3296899"/>
              <a:ext cx="502444" cy="5754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076FADF-E78D-1F46-AEBC-2456B34D8B8C}"/>
                </a:ext>
              </a:extLst>
            </p:cNvPr>
            <p:cNvCxnSpPr>
              <a:cxnSpLocks/>
              <a:stCxn id="6" idx="4"/>
              <a:endCxn id="10" idx="7"/>
            </p:cNvCxnSpPr>
            <p:nvPr/>
          </p:nvCxnSpPr>
          <p:spPr>
            <a:xfrm flipH="1">
              <a:off x="3366198" y="4121202"/>
              <a:ext cx="357189" cy="10043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86E61A-59C4-D540-919B-F6A98F4C1605}"/>
                </a:ext>
              </a:extLst>
            </p:cNvPr>
            <p:cNvCxnSpPr>
              <a:cxnSpLocks/>
              <a:stCxn id="7" idx="0"/>
              <a:endCxn id="5" idx="4"/>
            </p:cNvCxnSpPr>
            <p:nvPr/>
          </p:nvCxnSpPr>
          <p:spPr>
            <a:xfrm flipH="1" flipV="1">
              <a:off x="4500627" y="3339594"/>
              <a:ext cx="242998" cy="56930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104CB60-C110-604C-ABA7-5AD7C33BAB1C}"/>
                </a:ext>
              </a:extLst>
            </p:cNvPr>
            <p:cNvSpPr/>
            <p:nvPr/>
          </p:nvSpPr>
          <p:spPr bwMode="auto">
            <a:xfrm>
              <a:off x="4677356" y="4727472"/>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3" name="Straight Arrow Connector 22">
              <a:extLst>
                <a:ext uri="{FF2B5EF4-FFF2-40B4-BE49-F238E27FC236}">
                  <a16:creationId xmlns:a16="http://schemas.microsoft.com/office/drawing/2014/main" id="{21FF37EB-B9C1-244F-80B5-F4A79DB094D7}"/>
                </a:ext>
              </a:extLst>
            </p:cNvPr>
            <p:cNvCxnSpPr>
              <a:cxnSpLocks/>
              <a:stCxn id="22" idx="0"/>
              <a:endCxn id="7" idx="4"/>
            </p:cNvCxnSpPr>
            <p:nvPr/>
          </p:nvCxnSpPr>
          <p:spPr>
            <a:xfrm flipH="1" flipV="1">
              <a:off x="4743625" y="4200444"/>
              <a:ext cx="128041" cy="5270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57EAEA6-2343-0A46-94CB-18F5E7BF73C4}"/>
                </a:ext>
              </a:extLst>
            </p:cNvPr>
            <p:cNvSpPr/>
            <p:nvPr/>
          </p:nvSpPr>
          <p:spPr bwMode="auto">
            <a:xfrm>
              <a:off x="3341835" y="4534370"/>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 name="Straight Arrow Connector 24">
              <a:extLst>
                <a:ext uri="{FF2B5EF4-FFF2-40B4-BE49-F238E27FC236}">
                  <a16:creationId xmlns:a16="http://schemas.microsoft.com/office/drawing/2014/main" id="{FCF43A7D-AF09-2A48-88E9-70F37E987B9F}"/>
                </a:ext>
              </a:extLst>
            </p:cNvPr>
            <p:cNvCxnSpPr>
              <a:cxnSpLocks/>
              <a:stCxn id="6" idx="4"/>
              <a:endCxn id="24" idx="0"/>
            </p:cNvCxnSpPr>
            <p:nvPr/>
          </p:nvCxnSpPr>
          <p:spPr>
            <a:xfrm flipH="1">
              <a:off x="3536145" y="4121202"/>
              <a:ext cx="187242" cy="4131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C620A93-F992-994A-B7E4-C9C39B177D1F}"/>
                </a:ext>
              </a:extLst>
            </p:cNvPr>
            <p:cNvSpPr/>
            <p:nvPr/>
          </p:nvSpPr>
          <p:spPr bwMode="auto">
            <a:xfrm>
              <a:off x="3789051" y="4348478"/>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7" name="Straight Arrow Connector 26">
              <a:extLst>
                <a:ext uri="{FF2B5EF4-FFF2-40B4-BE49-F238E27FC236}">
                  <a16:creationId xmlns:a16="http://schemas.microsoft.com/office/drawing/2014/main" id="{F9C2EBD8-4984-0349-AA8C-167A168EB69E}"/>
                </a:ext>
              </a:extLst>
            </p:cNvPr>
            <p:cNvCxnSpPr>
              <a:cxnSpLocks/>
              <a:stCxn id="26" idx="0"/>
              <a:endCxn id="11" idx="4"/>
            </p:cNvCxnSpPr>
            <p:nvPr/>
          </p:nvCxnSpPr>
          <p:spPr>
            <a:xfrm flipV="1">
              <a:off x="3983361" y="4206845"/>
              <a:ext cx="228145" cy="14163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4BFBDE3-CD48-934F-BF09-52F4A74F3114}"/>
                </a:ext>
              </a:extLst>
            </p:cNvPr>
            <p:cNvSpPr/>
            <p:nvPr/>
          </p:nvSpPr>
          <p:spPr bwMode="auto">
            <a:xfrm>
              <a:off x="4099075" y="4736029"/>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E894229C-C470-114F-B085-47B7F87F1518}"/>
                </a:ext>
              </a:extLst>
            </p:cNvPr>
            <p:cNvCxnSpPr>
              <a:cxnSpLocks/>
              <a:stCxn id="28" idx="0"/>
              <a:endCxn id="11" idx="4"/>
            </p:cNvCxnSpPr>
            <p:nvPr/>
          </p:nvCxnSpPr>
          <p:spPr>
            <a:xfrm flipH="1" flipV="1">
              <a:off x="4211506" y="4206845"/>
              <a:ext cx="81879" cy="5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FC3026-80C8-4F4A-A78F-37A15A623F97}"/>
                </a:ext>
              </a:extLst>
            </p:cNvPr>
            <p:cNvSpPr/>
            <p:nvPr/>
          </p:nvSpPr>
          <p:spPr bwMode="auto">
            <a:xfrm>
              <a:off x="5617907" y="4301100"/>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1" name="Oval 30">
              <a:extLst>
                <a:ext uri="{FF2B5EF4-FFF2-40B4-BE49-F238E27FC236}">
                  <a16:creationId xmlns:a16="http://schemas.microsoft.com/office/drawing/2014/main" id="{B03A83C5-7B87-4249-9B8A-3C67BDA0BE5F}"/>
                </a:ext>
              </a:extLst>
            </p:cNvPr>
            <p:cNvSpPr/>
            <p:nvPr/>
          </p:nvSpPr>
          <p:spPr bwMode="auto">
            <a:xfrm>
              <a:off x="5077863" y="4311487"/>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2" name="Straight Arrow Connector 31">
              <a:extLst>
                <a:ext uri="{FF2B5EF4-FFF2-40B4-BE49-F238E27FC236}">
                  <a16:creationId xmlns:a16="http://schemas.microsoft.com/office/drawing/2014/main" id="{E69FFD6C-890F-7D43-B231-D9A56198EEFF}"/>
                </a:ext>
              </a:extLst>
            </p:cNvPr>
            <p:cNvCxnSpPr>
              <a:cxnSpLocks/>
              <a:stCxn id="13" idx="4"/>
              <a:endCxn id="30" idx="0"/>
            </p:cNvCxnSpPr>
            <p:nvPr/>
          </p:nvCxnSpPr>
          <p:spPr>
            <a:xfrm>
              <a:off x="5291307" y="4132513"/>
              <a:ext cx="520910" cy="16858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81593A8-7DEC-334F-A6ED-F5D1333CDA58}"/>
                </a:ext>
              </a:extLst>
            </p:cNvPr>
            <p:cNvCxnSpPr>
              <a:cxnSpLocks/>
              <a:stCxn id="13" idx="4"/>
              <a:endCxn id="31" idx="0"/>
            </p:cNvCxnSpPr>
            <p:nvPr/>
          </p:nvCxnSpPr>
          <p:spPr>
            <a:xfrm flipH="1">
              <a:off x="5272173" y="4132513"/>
              <a:ext cx="19134" cy="17897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09F6D49-8F69-4E40-BA4E-1C4045380353}"/>
                </a:ext>
              </a:extLst>
            </p:cNvPr>
            <p:cNvSpPr/>
            <p:nvPr/>
          </p:nvSpPr>
          <p:spPr bwMode="auto">
            <a:xfrm>
              <a:off x="5628407" y="3741798"/>
              <a:ext cx="388620" cy="291541"/>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5" name="Straight Arrow Connector 34">
              <a:extLst>
                <a:ext uri="{FF2B5EF4-FFF2-40B4-BE49-F238E27FC236}">
                  <a16:creationId xmlns:a16="http://schemas.microsoft.com/office/drawing/2014/main" id="{B5268AE8-9FF2-D649-95CE-C5DFE4778EFF}"/>
                </a:ext>
              </a:extLst>
            </p:cNvPr>
            <p:cNvCxnSpPr>
              <a:cxnSpLocks/>
              <a:stCxn id="5" idx="5"/>
              <a:endCxn id="34" idx="1"/>
            </p:cNvCxnSpPr>
            <p:nvPr/>
          </p:nvCxnSpPr>
          <p:spPr>
            <a:xfrm>
              <a:off x="4638025" y="3296899"/>
              <a:ext cx="1047294" cy="48759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6A1842A-2817-7946-80EA-E6B9FFA71C21}"/>
              </a:ext>
            </a:extLst>
          </p:cNvPr>
          <p:cNvSpPr txBox="1"/>
          <p:nvPr/>
        </p:nvSpPr>
        <p:spPr>
          <a:xfrm>
            <a:off x="5762240" y="2068931"/>
            <a:ext cx="2741135" cy="836896"/>
          </a:xfrm>
          <a:prstGeom prst="rect">
            <a:avLst/>
          </a:prstGeom>
          <a:noFill/>
        </p:spPr>
        <p:txBody>
          <a:bodyPr wrap="none" rtlCol="0">
            <a:spAutoFit/>
          </a:bodyPr>
          <a:lstStyle/>
          <a:p>
            <a:pPr algn="ctr"/>
            <a:r>
              <a:rPr lang="en-US" b="1" dirty="0"/>
              <a:t>Customer Data</a:t>
            </a:r>
          </a:p>
          <a:p>
            <a:pPr algn="ctr"/>
            <a:r>
              <a:rPr lang="en-US" b="1" dirty="0"/>
              <a:t>Or Any Subgraph</a:t>
            </a:r>
          </a:p>
        </p:txBody>
      </p:sp>
      <p:cxnSp>
        <p:nvCxnSpPr>
          <p:cNvPr id="39" name="Straight Arrow Connector 38">
            <a:extLst>
              <a:ext uri="{FF2B5EF4-FFF2-40B4-BE49-F238E27FC236}">
                <a16:creationId xmlns:a16="http://schemas.microsoft.com/office/drawing/2014/main" id="{FFF1F3FF-0FC0-2046-A36E-9046EBA30E19}"/>
              </a:ext>
            </a:extLst>
          </p:cNvPr>
          <p:cNvCxnSpPr>
            <a:cxnSpLocks/>
          </p:cNvCxnSpPr>
          <p:nvPr/>
        </p:nvCxnSpPr>
        <p:spPr>
          <a:xfrm flipH="1">
            <a:off x="7560306" y="2492427"/>
            <a:ext cx="2046360" cy="917701"/>
          </a:xfrm>
          <a:prstGeom prst="straightConnector1">
            <a:avLst/>
          </a:prstGeom>
          <a:ln w="7620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156AD61-14D6-AC46-84F1-DCCB7A5F35C2}"/>
              </a:ext>
            </a:extLst>
          </p:cNvPr>
          <p:cNvSpPr/>
          <p:nvPr/>
        </p:nvSpPr>
        <p:spPr>
          <a:xfrm>
            <a:off x="9660612" y="2300662"/>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1" name="Rectangle 40">
            <a:extLst>
              <a:ext uri="{FF2B5EF4-FFF2-40B4-BE49-F238E27FC236}">
                <a16:creationId xmlns:a16="http://schemas.microsoft.com/office/drawing/2014/main" id="{E54A068E-C970-564C-AF00-02AD4053CF91}"/>
              </a:ext>
            </a:extLst>
          </p:cNvPr>
          <p:cNvSpPr/>
          <p:nvPr/>
        </p:nvSpPr>
        <p:spPr>
          <a:xfrm>
            <a:off x="10117812" y="2300662"/>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Rectangle 41">
            <a:extLst>
              <a:ext uri="{FF2B5EF4-FFF2-40B4-BE49-F238E27FC236}">
                <a16:creationId xmlns:a16="http://schemas.microsoft.com/office/drawing/2014/main" id="{3985F499-9736-FF48-8B25-78EE92DAA59D}"/>
              </a:ext>
            </a:extLst>
          </p:cNvPr>
          <p:cNvSpPr/>
          <p:nvPr/>
        </p:nvSpPr>
        <p:spPr>
          <a:xfrm>
            <a:off x="10562273" y="2300662"/>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3" name="Rectangle 42">
            <a:extLst>
              <a:ext uri="{FF2B5EF4-FFF2-40B4-BE49-F238E27FC236}">
                <a16:creationId xmlns:a16="http://schemas.microsoft.com/office/drawing/2014/main" id="{1210B52A-D4ED-504B-A8F8-0BDA9E089827}"/>
              </a:ext>
            </a:extLst>
          </p:cNvPr>
          <p:cNvSpPr/>
          <p:nvPr/>
        </p:nvSpPr>
        <p:spPr>
          <a:xfrm>
            <a:off x="11019473" y="2300662"/>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4" name="Rectangle 43">
            <a:extLst>
              <a:ext uri="{FF2B5EF4-FFF2-40B4-BE49-F238E27FC236}">
                <a16:creationId xmlns:a16="http://schemas.microsoft.com/office/drawing/2014/main" id="{B16E8560-276B-4348-938A-072AFA5E219C}"/>
              </a:ext>
            </a:extLst>
          </p:cNvPr>
          <p:cNvSpPr/>
          <p:nvPr/>
        </p:nvSpPr>
        <p:spPr>
          <a:xfrm>
            <a:off x="11476673" y="2300662"/>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5" name="Rectangle 44">
            <a:extLst>
              <a:ext uri="{FF2B5EF4-FFF2-40B4-BE49-F238E27FC236}">
                <a16:creationId xmlns:a16="http://schemas.microsoft.com/office/drawing/2014/main" id="{4EE68A50-8793-0044-BA96-6E316D4D2133}"/>
              </a:ext>
            </a:extLst>
          </p:cNvPr>
          <p:cNvSpPr/>
          <p:nvPr/>
        </p:nvSpPr>
        <p:spPr>
          <a:xfrm>
            <a:off x="11933873" y="2300662"/>
            <a:ext cx="457200" cy="457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6" name="TextBox 45">
            <a:extLst>
              <a:ext uri="{FF2B5EF4-FFF2-40B4-BE49-F238E27FC236}">
                <a16:creationId xmlns:a16="http://schemas.microsoft.com/office/drawing/2014/main" id="{88D888C2-6918-7A41-B7FA-99F33780636F}"/>
              </a:ext>
            </a:extLst>
          </p:cNvPr>
          <p:cNvSpPr txBox="1"/>
          <p:nvPr/>
        </p:nvSpPr>
        <p:spPr>
          <a:xfrm>
            <a:off x="10117812" y="1800025"/>
            <a:ext cx="1757212" cy="464614"/>
          </a:xfrm>
          <a:prstGeom prst="rect">
            <a:avLst/>
          </a:prstGeom>
          <a:noFill/>
        </p:spPr>
        <p:txBody>
          <a:bodyPr wrap="none" rtlCol="0">
            <a:spAutoFit/>
          </a:bodyPr>
          <a:lstStyle/>
          <a:p>
            <a:pPr algn="ctr"/>
            <a:r>
              <a:rPr lang="en-US" dirty="0"/>
              <a:t>Embedding</a:t>
            </a:r>
          </a:p>
        </p:txBody>
      </p:sp>
    </p:spTree>
    <p:extLst>
      <p:ext uri="{BB962C8B-B14F-4D97-AF65-F5344CB8AC3E}">
        <p14:creationId xmlns:p14="http://schemas.microsoft.com/office/powerpoint/2010/main" val="3478763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A5DE-168F-2F4C-9756-FE9FB5E9B988}"/>
              </a:ext>
            </a:extLst>
          </p:cNvPr>
          <p:cNvSpPr>
            <a:spLocks noGrp="1"/>
          </p:cNvSpPr>
          <p:nvPr>
            <p:ph type="title"/>
          </p:nvPr>
        </p:nvSpPr>
        <p:spPr/>
        <p:txBody>
          <a:bodyPr/>
          <a:lstStyle/>
          <a:p>
            <a:r>
              <a:rPr lang="en-US" dirty="0"/>
              <a:t>Product Recommendation</a:t>
            </a:r>
          </a:p>
        </p:txBody>
      </p:sp>
      <p:sp>
        <p:nvSpPr>
          <p:cNvPr id="4" name="Slide Number Placeholder 3">
            <a:extLst>
              <a:ext uri="{FF2B5EF4-FFF2-40B4-BE49-F238E27FC236}">
                <a16:creationId xmlns:a16="http://schemas.microsoft.com/office/drawing/2014/main" id="{633E2F0B-8530-6141-8911-D1FA7AD1A971}"/>
              </a:ext>
            </a:extLst>
          </p:cNvPr>
          <p:cNvSpPr>
            <a:spLocks noGrp="1"/>
          </p:cNvSpPr>
          <p:nvPr>
            <p:ph type="sldNum" idx="12"/>
          </p:nvPr>
        </p:nvSpPr>
        <p:spPr/>
        <p:txBody>
          <a:bodyPr/>
          <a:lstStyle/>
          <a:p>
            <a:fld id="{00000000-1234-1234-1234-123412341234}" type="slidenum">
              <a:rPr lang="en" smtClean="0"/>
              <a:pPr/>
              <a:t>7</a:t>
            </a:fld>
            <a:endParaRPr lang="en"/>
          </a:p>
        </p:txBody>
      </p:sp>
      <p:grpSp>
        <p:nvGrpSpPr>
          <p:cNvPr id="77" name="Group 76">
            <a:extLst>
              <a:ext uri="{FF2B5EF4-FFF2-40B4-BE49-F238E27FC236}">
                <a16:creationId xmlns:a16="http://schemas.microsoft.com/office/drawing/2014/main" id="{BD7FB0DE-7815-3A42-B665-699A74109D40}"/>
              </a:ext>
            </a:extLst>
          </p:cNvPr>
          <p:cNvGrpSpPr/>
          <p:nvPr/>
        </p:nvGrpSpPr>
        <p:grpSpPr>
          <a:xfrm>
            <a:off x="3034490" y="3048053"/>
            <a:ext cx="3966743" cy="3275698"/>
            <a:chOff x="3034490" y="3048053"/>
            <a:chExt cx="2982537" cy="1979517"/>
          </a:xfrm>
        </p:grpSpPr>
        <p:sp>
          <p:nvSpPr>
            <p:cNvPr id="6" name="Oval 5">
              <a:extLst>
                <a:ext uri="{FF2B5EF4-FFF2-40B4-BE49-F238E27FC236}">
                  <a16:creationId xmlns:a16="http://schemas.microsoft.com/office/drawing/2014/main" id="{E7D13022-DF3A-3C47-AC85-9F9D6951EA78}"/>
                </a:ext>
              </a:extLst>
            </p:cNvPr>
            <p:cNvSpPr/>
            <p:nvPr/>
          </p:nvSpPr>
          <p:spPr bwMode="auto">
            <a:xfrm>
              <a:off x="4306317" y="3048053"/>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7" name="Oval 6">
              <a:extLst>
                <a:ext uri="{FF2B5EF4-FFF2-40B4-BE49-F238E27FC236}">
                  <a16:creationId xmlns:a16="http://schemas.microsoft.com/office/drawing/2014/main" id="{724031D4-6064-BD4A-A062-0524DA10D1A1}"/>
                </a:ext>
              </a:extLst>
            </p:cNvPr>
            <p:cNvSpPr/>
            <p:nvPr/>
          </p:nvSpPr>
          <p:spPr bwMode="auto">
            <a:xfrm>
              <a:off x="3529077" y="3829661"/>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8" name="Oval 7">
              <a:extLst>
                <a:ext uri="{FF2B5EF4-FFF2-40B4-BE49-F238E27FC236}">
                  <a16:creationId xmlns:a16="http://schemas.microsoft.com/office/drawing/2014/main" id="{6F859B61-D669-6742-97E7-EED693AD5A44}"/>
                </a:ext>
              </a:extLst>
            </p:cNvPr>
            <p:cNvSpPr/>
            <p:nvPr/>
          </p:nvSpPr>
          <p:spPr bwMode="auto">
            <a:xfrm>
              <a:off x="4549315" y="3908903"/>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349B42D3-B267-714D-815C-3DF0B657FD5E}"/>
                </a:ext>
              </a:extLst>
            </p:cNvPr>
            <p:cNvSpPr/>
            <p:nvPr/>
          </p:nvSpPr>
          <p:spPr bwMode="auto">
            <a:xfrm>
              <a:off x="5598567" y="3274968"/>
              <a:ext cx="388620" cy="291541"/>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3171C3FB-7AD4-CA43-8576-6C7516DFEF49}"/>
                </a:ext>
              </a:extLst>
            </p:cNvPr>
            <p:cNvSpPr/>
            <p:nvPr/>
          </p:nvSpPr>
          <p:spPr bwMode="auto">
            <a:xfrm>
              <a:off x="3034490" y="3733668"/>
              <a:ext cx="388620" cy="291541"/>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58637086-FA91-1C46-A34A-15D586BC0DC2}"/>
                </a:ext>
              </a:extLst>
            </p:cNvPr>
            <p:cNvSpPr/>
            <p:nvPr/>
          </p:nvSpPr>
          <p:spPr bwMode="auto">
            <a:xfrm>
              <a:off x="3034490" y="4178942"/>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E413C940-6660-4C44-83AE-2A1469E19FBA}"/>
                </a:ext>
              </a:extLst>
            </p:cNvPr>
            <p:cNvSpPr/>
            <p:nvPr/>
          </p:nvSpPr>
          <p:spPr bwMode="auto">
            <a:xfrm>
              <a:off x="4017196" y="3915304"/>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64CEB94E-4FA3-7340-B21A-BC4490613372}"/>
                </a:ext>
              </a:extLst>
            </p:cNvPr>
            <p:cNvSpPr/>
            <p:nvPr/>
          </p:nvSpPr>
          <p:spPr bwMode="auto">
            <a:xfrm>
              <a:off x="3156172" y="3306605"/>
              <a:ext cx="388620" cy="291541"/>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5C747FDB-7D45-BB40-B54C-9DDB9799E066}"/>
                </a:ext>
              </a:extLst>
            </p:cNvPr>
            <p:cNvSpPr/>
            <p:nvPr/>
          </p:nvSpPr>
          <p:spPr bwMode="auto">
            <a:xfrm>
              <a:off x="5096997" y="3840972"/>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5" name="Straight Arrow Connector 14">
              <a:extLst>
                <a:ext uri="{FF2B5EF4-FFF2-40B4-BE49-F238E27FC236}">
                  <a16:creationId xmlns:a16="http://schemas.microsoft.com/office/drawing/2014/main" id="{EACC4825-6EDC-C447-86C6-9C0BB1684846}"/>
                </a:ext>
              </a:extLst>
            </p:cNvPr>
            <p:cNvCxnSpPr>
              <a:cxnSpLocks/>
              <a:stCxn id="13" idx="6"/>
              <a:endCxn id="6" idx="2"/>
            </p:cNvCxnSpPr>
            <p:nvPr/>
          </p:nvCxnSpPr>
          <p:spPr>
            <a:xfrm flipV="1">
              <a:off x="3544792" y="3193824"/>
              <a:ext cx="761525" cy="2585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840B1B-E28F-0145-9D6A-47F8A2F6FDED}"/>
                </a:ext>
              </a:extLst>
            </p:cNvPr>
            <p:cNvCxnSpPr>
              <a:cxnSpLocks/>
              <a:stCxn id="6" idx="6"/>
              <a:endCxn id="9" idx="2"/>
            </p:cNvCxnSpPr>
            <p:nvPr/>
          </p:nvCxnSpPr>
          <p:spPr>
            <a:xfrm>
              <a:off x="4694937" y="3193824"/>
              <a:ext cx="903630" cy="226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88D52-8D68-9E4C-927B-8B7764ADA18D}"/>
                </a:ext>
              </a:extLst>
            </p:cNvPr>
            <p:cNvCxnSpPr>
              <a:cxnSpLocks/>
              <a:stCxn id="6" idx="3"/>
              <a:endCxn id="10" idx="7"/>
            </p:cNvCxnSpPr>
            <p:nvPr/>
          </p:nvCxnSpPr>
          <p:spPr>
            <a:xfrm flipH="1">
              <a:off x="3366198" y="3296899"/>
              <a:ext cx="997031" cy="47946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972267-6A07-1441-8AC4-D2E657ED5DAC}"/>
                </a:ext>
              </a:extLst>
            </p:cNvPr>
            <p:cNvCxnSpPr>
              <a:cxnSpLocks/>
              <a:stCxn id="6" idx="5"/>
              <a:endCxn id="14" idx="1"/>
            </p:cNvCxnSpPr>
            <p:nvPr/>
          </p:nvCxnSpPr>
          <p:spPr>
            <a:xfrm>
              <a:off x="4638025" y="3296899"/>
              <a:ext cx="515884" cy="5867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F265296-B449-A746-818A-0F6193D8AE6F}"/>
                </a:ext>
              </a:extLst>
            </p:cNvPr>
            <p:cNvCxnSpPr>
              <a:cxnSpLocks/>
              <a:stCxn id="12" idx="0"/>
              <a:endCxn id="6" idx="4"/>
            </p:cNvCxnSpPr>
            <p:nvPr/>
          </p:nvCxnSpPr>
          <p:spPr>
            <a:xfrm flipV="1">
              <a:off x="4211506" y="3339594"/>
              <a:ext cx="289121" cy="5757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79806E-AA65-174C-A128-FE7CD9879176}"/>
                </a:ext>
              </a:extLst>
            </p:cNvPr>
            <p:cNvCxnSpPr>
              <a:cxnSpLocks/>
              <a:stCxn id="6" idx="3"/>
              <a:endCxn id="7" idx="7"/>
            </p:cNvCxnSpPr>
            <p:nvPr/>
          </p:nvCxnSpPr>
          <p:spPr>
            <a:xfrm flipH="1">
              <a:off x="3860785" y="3296899"/>
              <a:ext cx="502444" cy="5754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55D56-9248-D746-83BE-B63727B0A768}"/>
                </a:ext>
              </a:extLst>
            </p:cNvPr>
            <p:cNvCxnSpPr>
              <a:cxnSpLocks/>
              <a:stCxn id="7" idx="4"/>
              <a:endCxn id="11" idx="7"/>
            </p:cNvCxnSpPr>
            <p:nvPr/>
          </p:nvCxnSpPr>
          <p:spPr>
            <a:xfrm flipH="1">
              <a:off x="3366198" y="4121202"/>
              <a:ext cx="357189" cy="10043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F7D26C-1867-0248-A70F-1099DE1E37B1}"/>
                </a:ext>
              </a:extLst>
            </p:cNvPr>
            <p:cNvCxnSpPr>
              <a:cxnSpLocks/>
              <a:stCxn id="8" idx="0"/>
              <a:endCxn id="6" idx="4"/>
            </p:cNvCxnSpPr>
            <p:nvPr/>
          </p:nvCxnSpPr>
          <p:spPr>
            <a:xfrm flipH="1" flipV="1">
              <a:off x="4500627" y="3339594"/>
              <a:ext cx="242998" cy="56930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6CA3B41-FC65-C945-918F-BB382E3078C6}"/>
                </a:ext>
              </a:extLst>
            </p:cNvPr>
            <p:cNvSpPr/>
            <p:nvPr/>
          </p:nvSpPr>
          <p:spPr bwMode="auto">
            <a:xfrm>
              <a:off x="4677356" y="4727472"/>
              <a:ext cx="388620" cy="291541"/>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4" name="Straight Arrow Connector 23">
              <a:extLst>
                <a:ext uri="{FF2B5EF4-FFF2-40B4-BE49-F238E27FC236}">
                  <a16:creationId xmlns:a16="http://schemas.microsoft.com/office/drawing/2014/main" id="{10EF2D26-648C-2446-90A6-98857151CE61}"/>
                </a:ext>
              </a:extLst>
            </p:cNvPr>
            <p:cNvCxnSpPr>
              <a:cxnSpLocks/>
              <a:stCxn id="23" idx="0"/>
              <a:endCxn id="8" idx="4"/>
            </p:cNvCxnSpPr>
            <p:nvPr/>
          </p:nvCxnSpPr>
          <p:spPr>
            <a:xfrm flipH="1" flipV="1">
              <a:off x="4743625" y="4200444"/>
              <a:ext cx="128041" cy="5270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58ACF97-6143-8C4A-A07A-DC5AC30F248E}"/>
                </a:ext>
              </a:extLst>
            </p:cNvPr>
            <p:cNvSpPr/>
            <p:nvPr/>
          </p:nvSpPr>
          <p:spPr bwMode="auto">
            <a:xfrm>
              <a:off x="3341835" y="4534370"/>
              <a:ext cx="388620" cy="291541"/>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 name="Straight Arrow Connector 25">
              <a:extLst>
                <a:ext uri="{FF2B5EF4-FFF2-40B4-BE49-F238E27FC236}">
                  <a16:creationId xmlns:a16="http://schemas.microsoft.com/office/drawing/2014/main" id="{6AAF834F-7D9B-6F4C-ADDB-DC66E10F2167}"/>
                </a:ext>
              </a:extLst>
            </p:cNvPr>
            <p:cNvCxnSpPr>
              <a:cxnSpLocks/>
              <a:stCxn id="7" idx="4"/>
              <a:endCxn id="25" idx="0"/>
            </p:cNvCxnSpPr>
            <p:nvPr/>
          </p:nvCxnSpPr>
          <p:spPr>
            <a:xfrm flipH="1">
              <a:off x="3536145" y="4121202"/>
              <a:ext cx="187242" cy="41316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664F903-5BAB-7140-B74E-04D295F9244F}"/>
                </a:ext>
              </a:extLst>
            </p:cNvPr>
            <p:cNvSpPr/>
            <p:nvPr/>
          </p:nvSpPr>
          <p:spPr bwMode="auto">
            <a:xfrm>
              <a:off x="3789051" y="4348478"/>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8" name="Straight Arrow Connector 27">
              <a:extLst>
                <a:ext uri="{FF2B5EF4-FFF2-40B4-BE49-F238E27FC236}">
                  <a16:creationId xmlns:a16="http://schemas.microsoft.com/office/drawing/2014/main" id="{094A7240-BA4F-B74E-A152-6A8F7F33B0A5}"/>
                </a:ext>
              </a:extLst>
            </p:cNvPr>
            <p:cNvCxnSpPr>
              <a:cxnSpLocks/>
              <a:stCxn id="27" idx="0"/>
              <a:endCxn id="12" idx="4"/>
            </p:cNvCxnSpPr>
            <p:nvPr/>
          </p:nvCxnSpPr>
          <p:spPr>
            <a:xfrm flipV="1">
              <a:off x="3983361" y="4206845"/>
              <a:ext cx="228145" cy="14163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FCB4584-7F21-8A42-AE2C-3A3B92B0D62B}"/>
                </a:ext>
              </a:extLst>
            </p:cNvPr>
            <p:cNvSpPr/>
            <p:nvPr/>
          </p:nvSpPr>
          <p:spPr bwMode="auto">
            <a:xfrm>
              <a:off x="4099075" y="4736029"/>
              <a:ext cx="388620" cy="291541"/>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0" name="Straight Arrow Connector 29">
              <a:extLst>
                <a:ext uri="{FF2B5EF4-FFF2-40B4-BE49-F238E27FC236}">
                  <a16:creationId xmlns:a16="http://schemas.microsoft.com/office/drawing/2014/main" id="{7ECC391D-C64A-AA4F-B9E3-08EE3784B765}"/>
                </a:ext>
              </a:extLst>
            </p:cNvPr>
            <p:cNvCxnSpPr>
              <a:cxnSpLocks/>
              <a:stCxn id="29" idx="0"/>
              <a:endCxn id="12" idx="4"/>
            </p:cNvCxnSpPr>
            <p:nvPr/>
          </p:nvCxnSpPr>
          <p:spPr>
            <a:xfrm flipH="1" flipV="1">
              <a:off x="4211506" y="4206845"/>
              <a:ext cx="81879" cy="5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DD79E34-E052-B94C-BA87-C159DA19E55B}"/>
                </a:ext>
              </a:extLst>
            </p:cNvPr>
            <p:cNvSpPr/>
            <p:nvPr/>
          </p:nvSpPr>
          <p:spPr bwMode="auto">
            <a:xfrm>
              <a:off x="5617907" y="4301100"/>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2" name="Oval 31">
              <a:extLst>
                <a:ext uri="{FF2B5EF4-FFF2-40B4-BE49-F238E27FC236}">
                  <a16:creationId xmlns:a16="http://schemas.microsoft.com/office/drawing/2014/main" id="{6FFFCCCE-7B59-3741-839F-B52B75AEE331}"/>
                </a:ext>
              </a:extLst>
            </p:cNvPr>
            <p:cNvSpPr/>
            <p:nvPr/>
          </p:nvSpPr>
          <p:spPr bwMode="auto">
            <a:xfrm>
              <a:off x="5077863" y="4311487"/>
              <a:ext cx="388620" cy="291541"/>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3" name="Straight Arrow Connector 32">
              <a:extLst>
                <a:ext uri="{FF2B5EF4-FFF2-40B4-BE49-F238E27FC236}">
                  <a16:creationId xmlns:a16="http://schemas.microsoft.com/office/drawing/2014/main" id="{A2795E5D-75DE-3E47-B5F1-A412667A9756}"/>
                </a:ext>
              </a:extLst>
            </p:cNvPr>
            <p:cNvCxnSpPr>
              <a:cxnSpLocks/>
              <a:stCxn id="14" idx="4"/>
              <a:endCxn id="31" idx="0"/>
            </p:cNvCxnSpPr>
            <p:nvPr/>
          </p:nvCxnSpPr>
          <p:spPr>
            <a:xfrm>
              <a:off x="5291307" y="4132513"/>
              <a:ext cx="520910" cy="16858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8A6517-C3D0-1D4C-B5F0-E202CB805B9C}"/>
                </a:ext>
              </a:extLst>
            </p:cNvPr>
            <p:cNvCxnSpPr>
              <a:cxnSpLocks/>
              <a:stCxn id="14" idx="4"/>
              <a:endCxn id="32" idx="0"/>
            </p:cNvCxnSpPr>
            <p:nvPr/>
          </p:nvCxnSpPr>
          <p:spPr>
            <a:xfrm flipH="1">
              <a:off x="5272173" y="4132513"/>
              <a:ext cx="19134" cy="17897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786AE4-B455-0D46-8BE6-A9139AE437DC}"/>
                </a:ext>
              </a:extLst>
            </p:cNvPr>
            <p:cNvSpPr/>
            <p:nvPr/>
          </p:nvSpPr>
          <p:spPr bwMode="auto">
            <a:xfrm>
              <a:off x="5628407" y="3741798"/>
              <a:ext cx="388620" cy="291541"/>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6" name="Straight Arrow Connector 35">
              <a:extLst>
                <a:ext uri="{FF2B5EF4-FFF2-40B4-BE49-F238E27FC236}">
                  <a16:creationId xmlns:a16="http://schemas.microsoft.com/office/drawing/2014/main" id="{4D969CEC-E82E-9649-B086-8404BCDC698F}"/>
                </a:ext>
              </a:extLst>
            </p:cNvPr>
            <p:cNvCxnSpPr>
              <a:cxnSpLocks/>
              <a:stCxn id="6" idx="5"/>
              <a:endCxn id="35" idx="1"/>
            </p:cNvCxnSpPr>
            <p:nvPr/>
          </p:nvCxnSpPr>
          <p:spPr>
            <a:xfrm>
              <a:off x="4638025" y="3296899"/>
              <a:ext cx="1047294" cy="48759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59914907-DB0E-2B4D-B054-E64229AF19C8}"/>
              </a:ext>
            </a:extLst>
          </p:cNvPr>
          <p:cNvSpPr txBox="1"/>
          <p:nvPr/>
        </p:nvSpPr>
        <p:spPr>
          <a:xfrm>
            <a:off x="3277037" y="2016865"/>
            <a:ext cx="2392001" cy="464614"/>
          </a:xfrm>
          <a:prstGeom prst="rect">
            <a:avLst/>
          </a:prstGeom>
          <a:noFill/>
        </p:spPr>
        <p:txBody>
          <a:bodyPr wrap="none" rtlCol="0">
            <a:spAutoFit/>
          </a:bodyPr>
          <a:lstStyle/>
          <a:p>
            <a:pPr algn="ctr"/>
            <a:r>
              <a:rPr lang="en-US" b="1" dirty="0"/>
              <a:t>Customer Data</a:t>
            </a:r>
          </a:p>
        </p:txBody>
      </p:sp>
      <p:sp>
        <p:nvSpPr>
          <p:cNvPr id="38" name="TextBox 37">
            <a:extLst>
              <a:ext uri="{FF2B5EF4-FFF2-40B4-BE49-F238E27FC236}">
                <a16:creationId xmlns:a16="http://schemas.microsoft.com/office/drawing/2014/main" id="{BAFDA27D-6E46-1043-8150-49C36D9F5B8F}"/>
              </a:ext>
            </a:extLst>
          </p:cNvPr>
          <p:cNvSpPr txBox="1"/>
          <p:nvPr/>
        </p:nvSpPr>
        <p:spPr>
          <a:xfrm>
            <a:off x="11527375" y="1983695"/>
            <a:ext cx="1713354" cy="836896"/>
          </a:xfrm>
          <a:prstGeom prst="rect">
            <a:avLst/>
          </a:prstGeom>
          <a:noFill/>
        </p:spPr>
        <p:txBody>
          <a:bodyPr wrap="none" rtlCol="0">
            <a:spAutoFit/>
          </a:bodyPr>
          <a:lstStyle/>
          <a:p>
            <a:pPr algn="ctr"/>
            <a:r>
              <a:rPr lang="en-US" b="1" dirty="0"/>
              <a:t>Product</a:t>
            </a:r>
          </a:p>
          <a:p>
            <a:pPr algn="ctr"/>
            <a:r>
              <a:rPr lang="en-US" b="1" dirty="0"/>
              <a:t>Taxonomy</a:t>
            </a:r>
          </a:p>
        </p:txBody>
      </p:sp>
      <p:grpSp>
        <p:nvGrpSpPr>
          <p:cNvPr id="78" name="Group 77">
            <a:extLst>
              <a:ext uri="{FF2B5EF4-FFF2-40B4-BE49-F238E27FC236}">
                <a16:creationId xmlns:a16="http://schemas.microsoft.com/office/drawing/2014/main" id="{A74B2595-0F75-054E-A0CC-DCBFCB79F84C}"/>
              </a:ext>
            </a:extLst>
          </p:cNvPr>
          <p:cNvGrpSpPr/>
          <p:nvPr/>
        </p:nvGrpSpPr>
        <p:grpSpPr>
          <a:xfrm>
            <a:off x="10160522" y="3225209"/>
            <a:ext cx="4467310" cy="3158012"/>
            <a:chOff x="10548660" y="2962731"/>
            <a:chExt cx="3634150" cy="2077944"/>
          </a:xfrm>
        </p:grpSpPr>
        <p:sp>
          <p:nvSpPr>
            <p:cNvPr id="39" name="Oval 38">
              <a:extLst>
                <a:ext uri="{FF2B5EF4-FFF2-40B4-BE49-F238E27FC236}">
                  <a16:creationId xmlns:a16="http://schemas.microsoft.com/office/drawing/2014/main" id="{A6338952-33F0-664F-9F8E-DD42F22B7C76}"/>
                </a:ext>
              </a:extLst>
            </p:cNvPr>
            <p:cNvSpPr/>
            <p:nvPr/>
          </p:nvSpPr>
          <p:spPr bwMode="auto">
            <a:xfrm>
              <a:off x="11670264" y="2962731"/>
              <a:ext cx="1384140" cy="317442"/>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800" b="1" dirty="0">
                  <a:solidFill>
                    <a:schemeClr val="bg1"/>
                  </a:solidFill>
                  <a:latin typeface="Arial Narrow" charset="0"/>
                </a:rPr>
                <a:t>Products</a:t>
              </a:r>
            </a:p>
          </p:txBody>
        </p:sp>
        <p:sp>
          <p:nvSpPr>
            <p:cNvPr id="40" name="Oval 39">
              <a:extLst>
                <a:ext uri="{FF2B5EF4-FFF2-40B4-BE49-F238E27FC236}">
                  <a16:creationId xmlns:a16="http://schemas.microsoft.com/office/drawing/2014/main" id="{1AB973F0-E61C-6C47-926B-94598ECD0B7F}"/>
                </a:ext>
              </a:extLst>
            </p:cNvPr>
            <p:cNvSpPr/>
            <p:nvPr/>
          </p:nvSpPr>
          <p:spPr bwMode="auto">
            <a:xfrm>
              <a:off x="11265806"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C1</a:t>
              </a:r>
            </a:p>
          </p:txBody>
        </p:sp>
        <p:sp>
          <p:nvSpPr>
            <p:cNvPr id="41" name="Oval 40">
              <a:extLst>
                <a:ext uri="{FF2B5EF4-FFF2-40B4-BE49-F238E27FC236}">
                  <a16:creationId xmlns:a16="http://schemas.microsoft.com/office/drawing/2014/main" id="{85692C97-9DF0-5642-94E6-5DDF900D6513}"/>
                </a:ext>
              </a:extLst>
            </p:cNvPr>
            <p:cNvSpPr/>
            <p:nvPr/>
          </p:nvSpPr>
          <p:spPr bwMode="auto">
            <a:xfrm>
              <a:off x="12543518"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C3</a:t>
              </a:r>
            </a:p>
          </p:txBody>
        </p:sp>
        <p:sp>
          <p:nvSpPr>
            <p:cNvPr id="42" name="Oval 41">
              <a:extLst>
                <a:ext uri="{FF2B5EF4-FFF2-40B4-BE49-F238E27FC236}">
                  <a16:creationId xmlns:a16="http://schemas.microsoft.com/office/drawing/2014/main" id="{1E140A6D-4ACD-BB4E-9FDA-8B96EEF7C774}"/>
                </a:ext>
              </a:extLst>
            </p:cNvPr>
            <p:cNvSpPr/>
            <p:nvPr/>
          </p:nvSpPr>
          <p:spPr bwMode="auto">
            <a:xfrm>
              <a:off x="10548660"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P1</a:t>
              </a:r>
            </a:p>
          </p:txBody>
        </p:sp>
        <p:sp>
          <p:nvSpPr>
            <p:cNvPr id="43" name="Oval 42">
              <a:extLst>
                <a:ext uri="{FF2B5EF4-FFF2-40B4-BE49-F238E27FC236}">
                  <a16:creationId xmlns:a16="http://schemas.microsoft.com/office/drawing/2014/main" id="{FC2A3D2E-44DD-1F47-BBD1-E819FA150628}"/>
                </a:ext>
              </a:extLst>
            </p:cNvPr>
            <p:cNvSpPr/>
            <p:nvPr/>
          </p:nvSpPr>
          <p:spPr bwMode="auto">
            <a:xfrm>
              <a:off x="11904662"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C2</a:t>
              </a:r>
            </a:p>
          </p:txBody>
        </p:sp>
        <p:sp>
          <p:nvSpPr>
            <p:cNvPr id="44" name="Oval 43">
              <a:extLst>
                <a:ext uri="{FF2B5EF4-FFF2-40B4-BE49-F238E27FC236}">
                  <a16:creationId xmlns:a16="http://schemas.microsoft.com/office/drawing/2014/main" id="{77ABACF8-E5C1-1D43-B369-95BD3570CFC8}"/>
                </a:ext>
              </a:extLst>
            </p:cNvPr>
            <p:cNvSpPr/>
            <p:nvPr/>
          </p:nvSpPr>
          <p:spPr bwMode="auto">
            <a:xfrm>
              <a:off x="13182375" y="3871104"/>
              <a:ext cx="388620" cy="291541"/>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latin typeface="Arial Narrow" charset="0"/>
                </a:rPr>
                <a:t>C4</a:t>
              </a:r>
            </a:p>
          </p:txBody>
        </p:sp>
        <p:cxnSp>
          <p:nvCxnSpPr>
            <p:cNvPr id="45" name="Straight Arrow Connector 44">
              <a:extLst>
                <a:ext uri="{FF2B5EF4-FFF2-40B4-BE49-F238E27FC236}">
                  <a16:creationId xmlns:a16="http://schemas.microsoft.com/office/drawing/2014/main" id="{659FA2A4-B80B-2F47-B4F3-D9C22A4E92C8}"/>
                </a:ext>
              </a:extLst>
            </p:cNvPr>
            <p:cNvCxnSpPr>
              <a:cxnSpLocks/>
              <a:stCxn id="39" idx="4"/>
              <a:endCxn id="44" idx="1"/>
            </p:cNvCxnSpPr>
            <p:nvPr/>
          </p:nvCxnSpPr>
          <p:spPr>
            <a:xfrm>
              <a:off x="12362334" y="3280173"/>
              <a:ext cx="876954" cy="63362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9EFFC-9608-4540-AB5F-6ECFF5FBD09C}"/>
                </a:ext>
              </a:extLst>
            </p:cNvPr>
            <p:cNvCxnSpPr>
              <a:cxnSpLocks/>
              <a:stCxn id="43" idx="0"/>
              <a:endCxn id="39" idx="4"/>
            </p:cNvCxnSpPr>
            <p:nvPr/>
          </p:nvCxnSpPr>
          <p:spPr>
            <a:xfrm flipV="1">
              <a:off x="12098972" y="3280173"/>
              <a:ext cx="263362" cy="59093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394AB0-12D8-8848-B3F7-7597B476EE85}"/>
                </a:ext>
              </a:extLst>
            </p:cNvPr>
            <p:cNvCxnSpPr>
              <a:cxnSpLocks/>
              <a:stCxn id="39" idx="4"/>
              <a:endCxn id="40" idx="7"/>
            </p:cNvCxnSpPr>
            <p:nvPr/>
          </p:nvCxnSpPr>
          <p:spPr>
            <a:xfrm flipH="1">
              <a:off x="11597513" y="3280173"/>
              <a:ext cx="764820" cy="63362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36D982-308B-1F4F-A624-5D1A0CAF5AB3}"/>
                </a:ext>
              </a:extLst>
            </p:cNvPr>
            <p:cNvCxnSpPr>
              <a:cxnSpLocks/>
              <a:stCxn id="40" idx="4"/>
              <a:endCxn id="42" idx="7"/>
            </p:cNvCxnSpPr>
            <p:nvPr/>
          </p:nvCxnSpPr>
          <p:spPr>
            <a:xfrm flipH="1">
              <a:off x="10880368" y="4162645"/>
              <a:ext cx="579748" cy="62918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8CE3094-1D99-3E4A-A328-E841A2321905}"/>
                </a:ext>
              </a:extLst>
            </p:cNvPr>
            <p:cNvCxnSpPr>
              <a:cxnSpLocks/>
              <a:stCxn id="41" idx="0"/>
              <a:endCxn id="39" idx="4"/>
            </p:cNvCxnSpPr>
            <p:nvPr/>
          </p:nvCxnSpPr>
          <p:spPr>
            <a:xfrm flipH="1" flipV="1">
              <a:off x="12362334" y="3280173"/>
              <a:ext cx="375494" cy="59093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38010D6A-7609-F545-B0BE-9190FDE7AC0E}"/>
                </a:ext>
              </a:extLst>
            </p:cNvPr>
            <p:cNvSpPr/>
            <p:nvPr/>
          </p:nvSpPr>
          <p:spPr bwMode="auto">
            <a:xfrm>
              <a:off x="12403248"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P5</a:t>
              </a:r>
            </a:p>
          </p:txBody>
        </p:sp>
        <p:cxnSp>
          <p:nvCxnSpPr>
            <p:cNvPr id="51" name="Straight Arrow Connector 50">
              <a:extLst>
                <a:ext uri="{FF2B5EF4-FFF2-40B4-BE49-F238E27FC236}">
                  <a16:creationId xmlns:a16="http://schemas.microsoft.com/office/drawing/2014/main" id="{803A24C9-7B3A-644D-9F30-D029D2489B15}"/>
                </a:ext>
              </a:extLst>
            </p:cNvPr>
            <p:cNvCxnSpPr>
              <a:cxnSpLocks/>
              <a:stCxn id="50" idx="0"/>
              <a:endCxn id="41" idx="4"/>
            </p:cNvCxnSpPr>
            <p:nvPr/>
          </p:nvCxnSpPr>
          <p:spPr>
            <a:xfrm flipV="1">
              <a:off x="12597558" y="4162645"/>
              <a:ext cx="140270"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6F4FA13-5BB0-B740-910E-8278DC15F6F1}"/>
                </a:ext>
              </a:extLst>
            </p:cNvPr>
            <p:cNvSpPr/>
            <p:nvPr/>
          </p:nvSpPr>
          <p:spPr bwMode="auto">
            <a:xfrm>
              <a:off x="11012307"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P2</a:t>
              </a:r>
            </a:p>
          </p:txBody>
        </p:sp>
        <p:cxnSp>
          <p:nvCxnSpPr>
            <p:cNvPr id="53" name="Straight Arrow Connector 52">
              <a:extLst>
                <a:ext uri="{FF2B5EF4-FFF2-40B4-BE49-F238E27FC236}">
                  <a16:creationId xmlns:a16="http://schemas.microsoft.com/office/drawing/2014/main" id="{ED2FE070-DE99-E240-8158-13548A42D4DC}"/>
                </a:ext>
              </a:extLst>
            </p:cNvPr>
            <p:cNvCxnSpPr>
              <a:cxnSpLocks/>
              <a:stCxn id="40" idx="4"/>
              <a:endCxn id="52" idx="0"/>
            </p:cNvCxnSpPr>
            <p:nvPr/>
          </p:nvCxnSpPr>
          <p:spPr>
            <a:xfrm flipH="1">
              <a:off x="11206617" y="4162645"/>
              <a:ext cx="253499"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0F31F4FC-5BFD-EC42-ABAE-65E26F5B8DDD}"/>
                </a:ext>
              </a:extLst>
            </p:cNvPr>
            <p:cNvSpPr/>
            <p:nvPr/>
          </p:nvSpPr>
          <p:spPr bwMode="auto">
            <a:xfrm>
              <a:off x="11475954"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P3</a:t>
              </a:r>
            </a:p>
          </p:txBody>
        </p:sp>
        <p:cxnSp>
          <p:nvCxnSpPr>
            <p:cNvPr id="55" name="Straight Arrow Connector 54">
              <a:extLst>
                <a:ext uri="{FF2B5EF4-FFF2-40B4-BE49-F238E27FC236}">
                  <a16:creationId xmlns:a16="http://schemas.microsoft.com/office/drawing/2014/main" id="{DF6029F9-8EA2-4E42-8696-6B27FB783752}"/>
                </a:ext>
              </a:extLst>
            </p:cNvPr>
            <p:cNvCxnSpPr>
              <a:cxnSpLocks/>
              <a:stCxn id="54" idx="0"/>
              <a:endCxn id="43" idx="4"/>
            </p:cNvCxnSpPr>
            <p:nvPr/>
          </p:nvCxnSpPr>
          <p:spPr>
            <a:xfrm flipV="1">
              <a:off x="11670264" y="4162645"/>
              <a:ext cx="428708"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DF907494-641C-5B47-8D70-6D3A555B3C13}"/>
                </a:ext>
              </a:extLst>
            </p:cNvPr>
            <p:cNvSpPr/>
            <p:nvPr/>
          </p:nvSpPr>
          <p:spPr bwMode="auto">
            <a:xfrm>
              <a:off x="11939601"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P4</a:t>
              </a:r>
            </a:p>
          </p:txBody>
        </p:sp>
        <p:cxnSp>
          <p:nvCxnSpPr>
            <p:cNvPr id="57" name="Straight Arrow Connector 56">
              <a:extLst>
                <a:ext uri="{FF2B5EF4-FFF2-40B4-BE49-F238E27FC236}">
                  <a16:creationId xmlns:a16="http://schemas.microsoft.com/office/drawing/2014/main" id="{02198D72-04EE-4749-B43D-BDB1587947CA}"/>
                </a:ext>
              </a:extLst>
            </p:cNvPr>
            <p:cNvCxnSpPr>
              <a:cxnSpLocks/>
              <a:stCxn id="56" idx="0"/>
              <a:endCxn id="43" idx="4"/>
            </p:cNvCxnSpPr>
            <p:nvPr/>
          </p:nvCxnSpPr>
          <p:spPr>
            <a:xfrm flipH="1" flipV="1">
              <a:off x="12098972" y="4162645"/>
              <a:ext cx="34939"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ECD8BD4-DCB0-194E-8298-455C333D3CF7}"/>
                </a:ext>
              </a:extLst>
            </p:cNvPr>
            <p:cNvSpPr/>
            <p:nvPr/>
          </p:nvSpPr>
          <p:spPr bwMode="auto">
            <a:xfrm>
              <a:off x="13794190"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P8</a:t>
              </a:r>
            </a:p>
          </p:txBody>
        </p:sp>
        <p:sp>
          <p:nvSpPr>
            <p:cNvPr id="59" name="Oval 58">
              <a:extLst>
                <a:ext uri="{FF2B5EF4-FFF2-40B4-BE49-F238E27FC236}">
                  <a16:creationId xmlns:a16="http://schemas.microsoft.com/office/drawing/2014/main" id="{DB85F7D4-050C-D742-A18E-641AEAAF56DC}"/>
                </a:ext>
              </a:extLst>
            </p:cNvPr>
            <p:cNvSpPr/>
            <p:nvPr/>
          </p:nvSpPr>
          <p:spPr bwMode="auto">
            <a:xfrm>
              <a:off x="13330542"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P7</a:t>
              </a:r>
            </a:p>
          </p:txBody>
        </p:sp>
        <p:cxnSp>
          <p:nvCxnSpPr>
            <p:cNvPr id="60" name="Straight Arrow Connector 59">
              <a:extLst>
                <a:ext uri="{FF2B5EF4-FFF2-40B4-BE49-F238E27FC236}">
                  <a16:creationId xmlns:a16="http://schemas.microsoft.com/office/drawing/2014/main" id="{289E6FF9-7F08-874F-8228-705240B9940E}"/>
                </a:ext>
              </a:extLst>
            </p:cNvPr>
            <p:cNvCxnSpPr>
              <a:cxnSpLocks/>
              <a:stCxn id="44" idx="4"/>
              <a:endCxn id="58" idx="0"/>
            </p:cNvCxnSpPr>
            <p:nvPr/>
          </p:nvCxnSpPr>
          <p:spPr>
            <a:xfrm>
              <a:off x="13376685" y="4162645"/>
              <a:ext cx="611815"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4623337-0FA9-834D-B26E-E33575AE394B}"/>
                </a:ext>
              </a:extLst>
            </p:cNvPr>
            <p:cNvCxnSpPr>
              <a:cxnSpLocks/>
              <a:stCxn id="44" idx="4"/>
              <a:endCxn id="59" idx="0"/>
            </p:cNvCxnSpPr>
            <p:nvPr/>
          </p:nvCxnSpPr>
          <p:spPr>
            <a:xfrm>
              <a:off x="13376685" y="4162645"/>
              <a:ext cx="148167"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BB88550F-8DA2-6540-B305-8CC37065C7C0}"/>
                </a:ext>
              </a:extLst>
            </p:cNvPr>
            <p:cNvSpPr/>
            <p:nvPr/>
          </p:nvSpPr>
          <p:spPr bwMode="auto">
            <a:xfrm>
              <a:off x="12866895" y="4749134"/>
              <a:ext cx="388620" cy="291541"/>
            </a:xfrm>
            <a:prstGeom prst="ellipse">
              <a:avLst/>
            </a:prstGeom>
            <a:solidFill>
              <a:schemeClr val="bg1">
                <a:lumMod val="50000"/>
              </a:schemeClr>
            </a:solidFill>
            <a:ln w="12700" cap="flat" cmpd="sng" algn="ctr">
              <a:solidFill>
                <a:schemeClr val="tx1"/>
              </a:solidFill>
              <a:prstDash val="solid"/>
              <a:round/>
              <a:headEnd type="none" w="med" len="med"/>
              <a:tailEnd type="none" w="med" len="med"/>
            </a:ln>
            <a:effectLst/>
          </p:spPr>
          <p:txBody>
            <a:bodyPr vert="horz" wrap="none" lIns="116616" tIns="58308" rIns="116616" bIns="58308" numCol="1" rtlCol="0" anchor="ctr" anchorCtr="0" compatLnSpc="1">
              <a:prstTxWarp prst="textNoShape">
                <a:avLst/>
              </a:prstTxWarp>
            </a:bodyPr>
            <a:lstStyle/>
            <a:p>
              <a:pPr algn="ctr" defTabSz="1166036" fontAlgn="base">
                <a:spcBef>
                  <a:spcPct val="0"/>
                </a:spcBef>
                <a:spcAft>
                  <a:spcPct val="0"/>
                </a:spcAft>
              </a:pPr>
              <a:r>
                <a:rPr lang="en-US" sz="1600" b="1" dirty="0">
                  <a:solidFill>
                    <a:schemeClr val="bg1"/>
                  </a:solidFill>
                  <a:latin typeface="Arial Narrow" charset="0"/>
                </a:rPr>
                <a:t>P6</a:t>
              </a:r>
            </a:p>
          </p:txBody>
        </p:sp>
        <p:cxnSp>
          <p:nvCxnSpPr>
            <p:cNvPr id="63" name="Straight Arrow Connector 62">
              <a:extLst>
                <a:ext uri="{FF2B5EF4-FFF2-40B4-BE49-F238E27FC236}">
                  <a16:creationId xmlns:a16="http://schemas.microsoft.com/office/drawing/2014/main" id="{5368677C-9690-5E4A-9613-8E0471D6C501}"/>
                </a:ext>
              </a:extLst>
            </p:cNvPr>
            <p:cNvCxnSpPr>
              <a:cxnSpLocks/>
              <a:stCxn id="62" idx="0"/>
              <a:endCxn id="41" idx="4"/>
            </p:cNvCxnSpPr>
            <p:nvPr/>
          </p:nvCxnSpPr>
          <p:spPr>
            <a:xfrm flipH="1" flipV="1">
              <a:off x="12737828" y="4162645"/>
              <a:ext cx="323377" cy="58648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B2758184-9CFD-0E4B-9C14-3B8DB03E13E4}"/>
              </a:ext>
            </a:extLst>
          </p:cNvPr>
          <p:cNvSpPr txBox="1"/>
          <p:nvPr/>
        </p:nvSpPr>
        <p:spPr>
          <a:xfrm>
            <a:off x="784862" y="5503261"/>
            <a:ext cx="2393604" cy="464614"/>
          </a:xfrm>
          <a:prstGeom prst="rect">
            <a:avLst/>
          </a:prstGeom>
          <a:noFill/>
        </p:spPr>
        <p:txBody>
          <a:bodyPr wrap="none" rtlCol="0">
            <a:spAutoFit/>
          </a:bodyPr>
          <a:lstStyle/>
          <a:p>
            <a:r>
              <a:rPr lang="en-US" dirty="0"/>
              <a:t>Prior Purchases</a:t>
            </a:r>
          </a:p>
        </p:txBody>
      </p:sp>
      <p:sp>
        <p:nvSpPr>
          <p:cNvPr id="65" name="TextBox 64">
            <a:extLst>
              <a:ext uri="{FF2B5EF4-FFF2-40B4-BE49-F238E27FC236}">
                <a16:creationId xmlns:a16="http://schemas.microsoft.com/office/drawing/2014/main" id="{1B58D361-DD12-9B4A-B18A-5133FEDC3A6F}"/>
              </a:ext>
            </a:extLst>
          </p:cNvPr>
          <p:cNvSpPr txBox="1"/>
          <p:nvPr/>
        </p:nvSpPr>
        <p:spPr>
          <a:xfrm>
            <a:off x="521926" y="3361492"/>
            <a:ext cx="2188420" cy="464614"/>
          </a:xfrm>
          <a:prstGeom prst="rect">
            <a:avLst/>
          </a:prstGeom>
          <a:noFill/>
        </p:spPr>
        <p:txBody>
          <a:bodyPr wrap="none" rtlCol="0">
            <a:spAutoFit/>
          </a:bodyPr>
          <a:lstStyle/>
          <a:p>
            <a:r>
              <a:rPr lang="en-US" dirty="0"/>
              <a:t>Demographics</a:t>
            </a:r>
          </a:p>
        </p:txBody>
      </p:sp>
      <p:sp>
        <p:nvSpPr>
          <p:cNvPr id="66" name="TextBox 65">
            <a:extLst>
              <a:ext uri="{FF2B5EF4-FFF2-40B4-BE49-F238E27FC236}">
                <a16:creationId xmlns:a16="http://schemas.microsoft.com/office/drawing/2014/main" id="{69A93A2A-E42E-004F-AB7D-BC8C6405F5E8}"/>
              </a:ext>
            </a:extLst>
          </p:cNvPr>
          <p:cNvSpPr txBox="1"/>
          <p:nvPr/>
        </p:nvSpPr>
        <p:spPr>
          <a:xfrm>
            <a:off x="2278246" y="6723838"/>
            <a:ext cx="1273105" cy="464614"/>
          </a:xfrm>
          <a:prstGeom prst="rect">
            <a:avLst/>
          </a:prstGeom>
          <a:noFill/>
        </p:spPr>
        <p:txBody>
          <a:bodyPr wrap="none" rtlCol="0">
            <a:spAutoFit/>
          </a:bodyPr>
          <a:lstStyle/>
          <a:p>
            <a:r>
              <a:rPr lang="en-US" dirty="0"/>
              <a:t>Returns</a:t>
            </a:r>
          </a:p>
        </p:txBody>
      </p:sp>
      <p:sp>
        <p:nvSpPr>
          <p:cNvPr id="67" name="TextBox 66">
            <a:extLst>
              <a:ext uri="{FF2B5EF4-FFF2-40B4-BE49-F238E27FC236}">
                <a16:creationId xmlns:a16="http://schemas.microsoft.com/office/drawing/2014/main" id="{793E4932-AFC7-0141-94A8-E73D783E2FA7}"/>
              </a:ext>
            </a:extLst>
          </p:cNvPr>
          <p:cNvSpPr txBox="1"/>
          <p:nvPr/>
        </p:nvSpPr>
        <p:spPr>
          <a:xfrm>
            <a:off x="4133454" y="6988373"/>
            <a:ext cx="1739579" cy="464614"/>
          </a:xfrm>
          <a:prstGeom prst="rect">
            <a:avLst/>
          </a:prstGeom>
          <a:noFill/>
        </p:spPr>
        <p:txBody>
          <a:bodyPr wrap="none" rtlCol="0">
            <a:spAutoFit/>
          </a:bodyPr>
          <a:lstStyle/>
          <a:p>
            <a:r>
              <a:rPr lang="en-US" dirty="0"/>
              <a:t>Complaints</a:t>
            </a:r>
          </a:p>
        </p:txBody>
      </p:sp>
      <p:sp>
        <p:nvSpPr>
          <p:cNvPr id="68" name="TextBox 67">
            <a:extLst>
              <a:ext uri="{FF2B5EF4-FFF2-40B4-BE49-F238E27FC236}">
                <a16:creationId xmlns:a16="http://schemas.microsoft.com/office/drawing/2014/main" id="{70774F71-A178-AE48-920D-8FB07825B194}"/>
              </a:ext>
            </a:extLst>
          </p:cNvPr>
          <p:cNvSpPr txBox="1"/>
          <p:nvPr/>
        </p:nvSpPr>
        <p:spPr>
          <a:xfrm>
            <a:off x="4133454" y="8602693"/>
            <a:ext cx="9546203" cy="464614"/>
          </a:xfrm>
          <a:prstGeom prst="rect">
            <a:avLst/>
          </a:prstGeom>
          <a:noFill/>
        </p:spPr>
        <p:txBody>
          <a:bodyPr wrap="none" rtlCol="0">
            <a:spAutoFit/>
          </a:bodyPr>
          <a:lstStyle/>
          <a:p>
            <a:r>
              <a:rPr lang="en-US" dirty="0"/>
              <a:t>Given a </a:t>
            </a:r>
            <a:r>
              <a:rPr lang="en-US" b="1" dirty="0"/>
              <a:t>context</a:t>
            </a:r>
            <a:r>
              <a:rPr lang="en-US" dirty="0"/>
              <a:t>, what similar customers buy what similar products?</a:t>
            </a:r>
          </a:p>
        </p:txBody>
      </p:sp>
      <p:sp>
        <p:nvSpPr>
          <p:cNvPr id="69" name="TextBox 68">
            <a:extLst>
              <a:ext uri="{FF2B5EF4-FFF2-40B4-BE49-F238E27FC236}">
                <a16:creationId xmlns:a16="http://schemas.microsoft.com/office/drawing/2014/main" id="{95DB3856-3548-4E46-A9DC-49E84D39CC21}"/>
              </a:ext>
            </a:extLst>
          </p:cNvPr>
          <p:cNvSpPr txBox="1"/>
          <p:nvPr/>
        </p:nvSpPr>
        <p:spPr>
          <a:xfrm>
            <a:off x="14248759" y="4610307"/>
            <a:ext cx="2845651" cy="464614"/>
          </a:xfrm>
          <a:prstGeom prst="rect">
            <a:avLst/>
          </a:prstGeom>
          <a:noFill/>
        </p:spPr>
        <p:txBody>
          <a:bodyPr wrap="none" rtlCol="0">
            <a:spAutoFit/>
          </a:bodyPr>
          <a:lstStyle/>
          <a:p>
            <a:r>
              <a:rPr lang="en-US" dirty="0"/>
              <a:t>Product Categories</a:t>
            </a:r>
          </a:p>
        </p:txBody>
      </p:sp>
      <p:grpSp>
        <p:nvGrpSpPr>
          <p:cNvPr id="76" name="Group 75">
            <a:extLst>
              <a:ext uri="{FF2B5EF4-FFF2-40B4-BE49-F238E27FC236}">
                <a16:creationId xmlns:a16="http://schemas.microsoft.com/office/drawing/2014/main" id="{A1F962E3-9F11-0047-A01E-E54CC1F0ED70}"/>
              </a:ext>
            </a:extLst>
          </p:cNvPr>
          <p:cNvGrpSpPr/>
          <p:nvPr/>
        </p:nvGrpSpPr>
        <p:grpSpPr>
          <a:xfrm>
            <a:off x="7207107" y="2290611"/>
            <a:ext cx="2065616" cy="329598"/>
            <a:chOff x="6017027" y="2590853"/>
            <a:chExt cx="2730461" cy="457200"/>
          </a:xfrm>
        </p:grpSpPr>
        <p:sp>
          <p:nvSpPr>
            <p:cNvPr id="70" name="Rectangle 69">
              <a:extLst>
                <a:ext uri="{FF2B5EF4-FFF2-40B4-BE49-F238E27FC236}">
                  <a16:creationId xmlns:a16="http://schemas.microsoft.com/office/drawing/2014/main" id="{71377941-4991-6C43-9942-A1E23AC9B41D}"/>
                </a:ext>
              </a:extLst>
            </p:cNvPr>
            <p:cNvSpPr/>
            <p:nvPr/>
          </p:nvSpPr>
          <p:spPr>
            <a:xfrm>
              <a:off x="6017027" y="2590853"/>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1" name="Rectangle 70">
              <a:extLst>
                <a:ext uri="{FF2B5EF4-FFF2-40B4-BE49-F238E27FC236}">
                  <a16:creationId xmlns:a16="http://schemas.microsoft.com/office/drawing/2014/main" id="{00C7CEE8-0365-F646-BB60-273F76726AAF}"/>
                </a:ext>
              </a:extLst>
            </p:cNvPr>
            <p:cNvSpPr/>
            <p:nvPr/>
          </p:nvSpPr>
          <p:spPr>
            <a:xfrm>
              <a:off x="6474227" y="2590853"/>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2" name="Rectangle 71">
              <a:extLst>
                <a:ext uri="{FF2B5EF4-FFF2-40B4-BE49-F238E27FC236}">
                  <a16:creationId xmlns:a16="http://schemas.microsoft.com/office/drawing/2014/main" id="{F9BEC274-C6FF-8C4C-AD6A-5FBF6B52C2BE}"/>
                </a:ext>
              </a:extLst>
            </p:cNvPr>
            <p:cNvSpPr/>
            <p:nvPr/>
          </p:nvSpPr>
          <p:spPr>
            <a:xfrm>
              <a:off x="6918688" y="2590853"/>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3" name="Rectangle 72">
              <a:extLst>
                <a:ext uri="{FF2B5EF4-FFF2-40B4-BE49-F238E27FC236}">
                  <a16:creationId xmlns:a16="http://schemas.microsoft.com/office/drawing/2014/main" id="{73096A3D-39CA-444B-8518-CCD66E198380}"/>
                </a:ext>
              </a:extLst>
            </p:cNvPr>
            <p:cNvSpPr/>
            <p:nvPr/>
          </p:nvSpPr>
          <p:spPr>
            <a:xfrm>
              <a:off x="7375888" y="2590853"/>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4" name="Rectangle 73">
              <a:extLst>
                <a:ext uri="{FF2B5EF4-FFF2-40B4-BE49-F238E27FC236}">
                  <a16:creationId xmlns:a16="http://schemas.microsoft.com/office/drawing/2014/main" id="{D1D993E6-0C85-E245-A707-84822DEA4BA6}"/>
                </a:ext>
              </a:extLst>
            </p:cNvPr>
            <p:cNvSpPr/>
            <p:nvPr/>
          </p:nvSpPr>
          <p:spPr>
            <a:xfrm>
              <a:off x="7833088" y="2590853"/>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5" name="Rectangle 74">
              <a:extLst>
                <a:ext uri="{FF2B5EF4-FFF2-40B4-BE49-F238E27FC236}">
                  <a16:creationId xmlns:a16="http://schemas.microsoft.com/office/drawing/2014/main" id="{B1935010-0ACF-484C-A04F-DC1B0A158737}"/>
                </a:ext>
              </a:extLst>
            </p:cNvPr>
            <p:cNvSpPr/>
            <p:nvPr/>
          </p:nvSpPr>
          <p:spPr>
            <a:xfrm>
              <a:off x="8290288" y="2590853"/>
              <a:ext cx="457200" cy="4572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79" name="TextBox 78">
            <a:extLst>
              <a:ext uri="{FF2B5EF4-FFF2-40B4-BE49-F238E27FC236}">
                <a16:creationId xmlns:a16="http://schemas.microsoft.com/office/drawing/2014/main" id="{1D94A06C-F7CE-4346-910A-1E7AC2303F29}"/>
              </a:ext>
            </a:extLst>
          </p:cNvPr>
          <p:cNvSpPr txBox="1"/>
          <p:nvPr/>
        </p:nvSpPr>
        <p:spPr>
          <a:xfrm>
            <a:off x="903091" y="4334359"/>
            <a:ext cx="1170513" cy="464614"/>
          </a:xfrm>
          <a:prstGeom prst="rect">
            <a:avLst/>
          </a:prstGeom>
          <a:noFill/>
        </p:spPr>
        <p:txBody>
          <a:bodyPr wrap="none" rtlCol="0">
            <a:spAutoFit/>
          </a:bodyPr>
          <a:lstStyle/>
          <a:p>
            <a:r>
              <a:rPr lang="en-US" dirty="0"/>
              <a:t>Region</a:t>
            </a:r>
          </a:p>
        </p:txBody>
      </p:sp>
      <p:sp>
        <p:nvSpPr>
          <p:cNvPr id="80" name="TextBox 79">
            <a:extLst>
              <a:ext uri="{FF2B5EF4-FFF2-40B4-BE49-F238E27FC236}">
                <a16:creationId xmlns:a16="http://schemas.microsoft.com/office/drawing/2014/main" id="{84556B05-186C-544E-B922-1E01FE23FC07}"/>
              </a:ext>
            </a:extLst>
          </p:cNvPr>
          <p:cNvSpPr txBox="1"/>
          <p:nvPr/>
        </p:nvSpPr>
        <p:spPr>
          <a:xfrm>
            <a:off x="6212784" y="6291408"/>
            <a:ext cx="1497526" cy="464614"/>
          </a:xfrm>
          <a:prstGeom prst="rect">
            <a:avLst/>
          </a:prstGeom>
          <a:noFill/>
        </p:spPr>
        <p:txBody>
          <a:bodyPr wrap="none" rtlCol="0">
            <a:spAutoFit/>
          </a:bodyPr>
          <a:lstStyle/>
          <a:p>
            <a:r>
              <a:rPr lang="en-US" dirty="0"/>
              <a:t>Searches</a:t>
            </a:r>
          </a:p>
        </p:txBody>
      </p:sp>
      <p:sp>
        <p:nvSpPr>
          <p:cNvPr id="81" name="TextBox 80">
            <a:extLst>
              <a:ext uri="{FF2B5EF4-FFF2-40B4-BE49-F238E27FC236}">
                <a16:creationId xmlns:a16="http://schemas.microsoft.com/office/drawing/2014/main" id="{5F2CD437-43E9-A940-9D2E-2B12F44A9E22}"/>
              </a:ext>
            </a:extLst>
          </p:cNvPr>
          <p:cNvSpPr txBox="1"/>
          <p:nvPr/>
        </p:nvSpPr>
        <p:spPr>
          <a:xfrm>
            <a:off x="7427955" y="5515065"/>
            <a:ext cx="1580113" cy="464614"/>
          </a:xfrm>
          <a:prstGeom prst="rect">
            <a:avLst/>
          </a:prstGeom>
          <a:noFill/>
        </p:spPr>
        <p:txBody>
          <a:bodyPr wrap="none" rtlCol="0">
            <a:spAutoFit/>
          </a:bodyPr>
          <a:lstStyle/>
          <a:p>
            <a:r>
              <a:rPr lang="en-US" dirty="0"/>
              <a:t>Web Logs</a:t>
            </a:r>
          </a:p>
        </p:txBody>
      </p:sp>
      <p:sp>
        <p:nvSpPr>
          <p:cNvPr id="94" name="TextBox 93">
            <a:extLst>
              <a:ext uri="{FF2B5EF4-FFF2-40B4-BE49-F238E27FC236}">
                <a16:creationId xmlns:a16="http://schemas.microsoft.com/office/drawing/2014/main" id="{143320B8-549F-4849-A146-8C5321FC9F7F}"/>
              </a:ext>
            </a:extLst>
          </p:cNvPr>
          <p:cNvSpPr txBox="1"/>
          <p:nvPr/>
        </p:nvSpPr>
        <p:spPr>
          <a:xfrm>
            <a:off x="14966102" y="5853720"/>
            <a:ext cx="1410964" cy="464614"/>
          </a:xfrm>
          <a:prstGeom prst="rect">
            <a:avLst/>
          </a:prstGeom>
          <a:noFill/>
        </p:spPr>
        <p:txBody>
          <a:bodyPr wrap="none" rtlCol="0">
            <a:spAutoFit/>
          </a:bodyPr>
          <a:lstStyle/>
          <a:p>
            <a:r>
              <a:rPr lang="en-US" dirty="0"/>
              <a:t>Products</a:t>
            </a:r>
          </a:p>
        </p:txBody>
      </p:sp>
      <p:cxnSp>
        <p:nvCxnSpPr>
          <p:cNvPr id="95" name="Straight Arrow Connector 94">
            <a:extLst>
              <a:ext uri="{FF2B5EF4-FFF2-40B4-BE49-F238E27FC236}">
                <a16:creationId xmlns:a16="http://schemas.microsoft.com/office/drawing/2014/main" id="{291D94E9-5658-9242-AE7A-19CE0C91C69D}"/>
              </a:ext>
            </a:extLst>
          </p:cNvPr>
          <p:cNvCxnSpPr>
            <a:cxnSpLocks/>
            <a:stCxn id="6" idx="6"/>
            <a:endCxn id="70" idx="1"/>
          </p:cNvCxnSpPr>
          <p:nvPr/>
        </p:nvCxnSpPr>
        <p:spPr>
          <a:xfrm flipV="1">
            <a:off x="5242868" y="2455410"/>
            <a:ext cx="1964239" cy="83386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34CDC79E-0232-6441-B805-F0B37FBFC5D0}"/>
              </a:ext>
            </a:extLst>
          </p:cNvPr>
          <p:cNvGrpSpPr/>
          <p:nvPr/>
        </p:nvGrpSpPr>
        <p:grpSpPr>
          <a:xfrm>
            <a:off x="12440290" y="7178878"/>
            <a:ext cx="2065616" cy="329598"/>
            <a:chOff x="6017027" y="2590853"/>
            <a:chExt cx="2730461" cy="457200"/>
          </a:xfrm>
        </p:grpSpPr>
        <p:sp>
          <p:nvSpPr>
            <p:cNvPr id="99" name="Rectangle 98">
              <a:extLst>
                <a:ext uri="{FF2B5EF4-FFF2-40B4-BE49-F238E27FC236}">
                  <a16:creationId xmlns:a16="http://schemas.microsoft.com/office/drawing/2014/main" id="{70E16145-90C8-D941-B7A8-FC1EEDEC09BF}"/>
                </a:ext>
              </a:extLst>
            </p:cNvPr>
            <p:cNvSpPr/>
            <p:nvPr/>
          </p:nvSpPr>
          <p:spPr>
            <a:xfrm>
              <a:off x="6017027" y="2590853"/>
              <a:ext cx="4572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0" name="Rectangle 99">
              <a:extLst>
                <a:ext uri="{FF2B5EF4-FFF2-40B4-BE49-F238E27FC236}">
                  <a16:creationId xmlns:a16="http://schemas.microsoft.com/office/drawing/2014/main" id="{1791D0C6-EF55-F14F-8C0A-97ACFFAEFAE8}"/>
                </a:ext>
              </a:extLst>
            </p:cNvPr>
            <p:cNvSpPr/>
            <p:nvPr/>
          </p:nvSpPr>
          <p:spPr>
            <a:xfrm>
              <a:off x="6474227" y="2590853"/>
              <a:ext cx="4572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1" name="Rectangle 100">
              <a:extLst>
                <a:ext uri="{FF2B5EF4-FFF2-40B4-BE49-F238E27FC236}">
                  <a16:creationId xmlns:a16="http://schemas.microsoft.com/office/drawing/2014/main" id="{519CB374-ACF2-754F-89ED-CC57F831FF5B}"/>
                </a:ext>
              </a:extLst>
            </p:cNvPr>
            <p:cNvSpPr/>
            <p:nvPr/>
          </p:nvSpPr>
          <p:spPr>
            <a:xfrm>
              <a:off x="6918688" y="2590853"/>
              <a:ext cx="457200" cy="457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2" name="Rectangle 101">
              <a:extLst>
                <a:ext uri="{FF2B5EF4-FFF2-40B4-BE49-F238E27FC236}">
                  <a16:creationId xmlns:a16="http://schemas.microsoft.com/office/drawing/2014/main" id="{24D342B5-7039-914E-9471-49CEEDEA33BB}"/>
                </a:ext>
              </a:extLst>
            </p:cNvPr>
            <p:cNvSpPr/>
            <p:nvPr/>
          </p:nvSpPr>
          <p:spPr>
            <a:xfrm>
              <a:off x="7375888" y="2590853"/>
              <a:ext cx="457200" cy="4572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3" name="Rectangle 102">
              <a:extLst>
                <a:ext uri="{FF2B5EF4-FFF2-40B4-BE49-F238E27FC236}">
                  <a16:creationId xmlns:a16="http://schemas.microsoft.com/office/drawing/2014/main" id="{B101B78F-1D1E-2A47-B8A6-C6EDECC0290B}"/>
                </a:ext>
              </a:extLst>
            </p:cNvPr>
            <p:cNvSpPr/>
            <p:nvPr/>
          </p:nvSpPr>
          <p:spPr>
            <a:xfrm>
              <a:off x="7833088" y="2590853"/>
              <a:ext cx="457200" cy="4572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4" name="Rectangle 103">
              <a:extLst>
                <a:ext uri="{FF2B5EF4-FFF2-40B4-BE49-F238E27FC236}">
                  <a16:creationId xmlns:a16="http://schemas.microsoft.com/office/drawing/2014/main" id="{15245668-E975-6944-8AF3-7E20BA3F2E67}"/>
                </a:ext>
              </a:extLst>
            </p:cNvPr>
            <p:cNvSpPr/>
            <p:nvPr/>
          </p:nvSpPr>
          <p:spPr>
            <a:xfrm>
              <a:off x="8290288" y="2590853"/>
              <a:ext cx="457200" cy="45720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cxnSp>
        <p:nvCxnSpPr>
          <p:cNvPr id="105" name="Straight Arrow Connector 104">
            <a:extLst>
              <a:ext uri="{FF2B5EF4-FFF2-40B4-BE49-F238E27FC236}">
                <a16:creationId xmlns:a16="http://schemas.microsoft.com/office/drawing/2014/main" id="{F522E1BD-1C86-8540-B4D7-EC3E56F05F3C}"/>
              </a:ext>
            </a:extLst>
          </p:cNvPr>
          <p:cNvCxnSpPr>
            <a:cxnSpLocks/>
            <a:stCxn id="54" idx="5"/>
            <a:endCxn id="99" idx="1"/>
          </p:cNvCxnSpPr>
          <p:nvPr/>
        </p:nvCxnSpPr>
        <p:spPr>
          <a:xfrm>
            <a:off x="11708160" y="6318334"/>
            <a:ext cx="732130" cy="102534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9471565-F314-064B-AA1B-B829F69E4AAF}"/>
              </a:ext>
            </a:extLst>
          </p:cNvPr>
          <p:cNvSpPr txBox="1"/>
          <p:nvPr/>
        </p:nvSpPr>
        <p:spPr>
          <a:xfrm>
            <a:off x="12418463" y="7569909"/>
            <a:ext cx="2914580" cy="464614"/>
          </a:xfrm>
          <a:prstGeom prst="rect">
            <a:avLst/>
          </a:prstGeom>
          <a:noFill/>
        </p:spPr>
        <p:txBody>
          <a:bodyPr wrap="none" rtlCol="0">
            <a:spAutoFit/>
          </a:bodyPr>
          <a:lstStyle/>
          <a:p>
            <a:r>
              <a:rPr lang="en-US" dirty="0">
                <a:solidFill>
                  <a:srgbClr val="0070C0"/>
                </a:solidFill>
              </a:rPr>
              <a:t>Product Embedding</a:t>
            </a:r>
          </a:p>
        </p:txBody>
      </p:sp>
      <p:sp>
        <p:nvSpPr>
          <p:cNvPr id="108" name="TextBox 107">
            <a:extLst>
              <a:ext uri="{FF2B5EF4-FFF2-40B4-BE49-F238E27FC236}">
                <a16:creationId xmlns:a16="http://schemas.microsoft.com/office/drawing/2014/main" id="{D49B63AF-C205-2D4B-95D7-D725E429B25F}"/>
              </a:ext>
            </a:extLst>
          </p:cNvPr>
          <p:cNvSpPr txBox="1"/>
          <p:nvPr/>
        </p:nvSpPr>
        <p:spPr>
          <a:xfrm>
            <a:off x="7139594" y="1818547"/>
            <a:ext cx="3190297" cy="464614"/>
          </a:xfrm>
          <a:prstGeom prst="rect">
            <a:avLst/>
          </a:prstGeom>
          <a:noFill/>
        </p:spPr>
        <p:txBody>
          <a:bodyPr wrap="none" rtlCol="0">
            <a:spAutoFit/>
          </a:bodyPr>
          <a:lstStyle/>
          <a:p>
            <a:r>
              <a:rPr lang="en-US" dirty="0">
                <a:solidFill>
                  <a:srgbClr val="0070C0"/>
                </a:solidFill>
              </a:rPr>
              <a:t>Customer Embedding</a:t>
            </a:r>
          </a:p>
        </p:txBody>
      </p:sp>
    </p:spTree>
    <p:extLst>
      <p:ext uri="{BB962C8B-B14F-4D97-AF65-F5344CB8AC3E}">
        <p14:creationId xmlns:p14="http://schemas.microsoft.com/office/powerpoint/2010/main" val="221526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BA4A2-F31B-BF40-B8B8-8C7D3EEE8E9D}"/>
              </a:ext>
            </a:extLst>
          </p:cNvPr>
          <p:cNvPicPr>
            <a:picLocks noChangeAspect="1"/>
          </p:cNvPicPr>
          <p:nvPr/>
        </p:nvPicPr>
        <p:blipFill>
          <a:blip r:embed="rId3"/>
          <a:stretch>
            <a:fillRect/>
          </a:stretch>
        </p:blipFill>
        <p:spPr>
          <a:xfrm>
            <a:off x="1440409" y="2107887"/>
            <a:ext cx="14479019" cy="7181361"/>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sp>
        <p:nvSpPr>
          <p:cNvPr id="6" name="TextBox 5"/>
          <p:cNvSpPr txBox="1"/>
          <p:nvPr/>
        </p:nvSpPr>
        <p:spPr>
          <a:xfrm>
            <a:off x="10543901" y="9289248"/>
            <a:ext cx="4852610" cy="369332"/>
          </a:xfrm>
          <a:prstGeom prst="rect">
            <a:avLst/>
          </a:prstGeom>
          <a:noFill/>
        </p:spPr>
        <p:txBody>
          <a:bodyPr wrap="none" rtlCol="0">
            <a:spAutoFit/>
          </a:bodyPr>
          <a:lstStyle/>
          <a:p>
            <a:r>
              <a:rPr lang="en-US" sz="1800" dirty="0">
                <a:solidFill>
                  <a:schemeClr val="bg1">
                    <a:lumMod val="50000"/>
                  </a:schemeClr>
                </a:solidFill>
              </a:rPr>
              <a:t>https://db-engines.com/en/ranking_categories</a:t>
            </a:r>
          </a:p>
        </p:txBody>
      </p:sp>
      <p:sp>
        <p:nvSpPr>
          <p:cNvPr id="10" name="TextBox 9"/>
          <p:cNvSpPr txBox="1"/>
          <p:nvPr/>
        </p:nvSpPr>
        <p:spPr>
          <a:xfrm rot="20016136" flipH="1">
            <a:off x="9972031" y="3352447"/>
            <a:ext cx="3387031" cy="523220"/>
          </a:xfrm>
          <a:prstGeom prst="rect">
            <a:avLst/>
          </a:prstGeom>
          <a:noFill/>
        </p:spPr>
        <p:txBody>
          <a:bodyPr wrap="square" rtlCol="0">
            <a:spAutoFit/>
          </a:bodyPr>
          <a:lstStyle/>
          <a:p>
            <a:r>
              <a:rPr lang="en-US" sz="2800" b="1" dirty="0">
                <a:solidFill>
                  <a:schemeClr val="accent1"/>
                </a:solidFill>
              </a:rPr>
              <a:t>Graph Databases</a:t>
            </a:r>
          </a:p>
        </p:txBody>
      </p:sp>
    </p:spTree>
    <p:extLst>
      <p:ext uri="{BB962C8B-B14F-4D97-AF65-F5344CB8AC3E}">
        <p14:creationId xmlns:p14="http://schemas.microsoft.com/office/powerpoint/2010/main" val="69450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908" y="554984"/>
            <a:ext cx="14427518" cy="900113"/>
          </a:xfrm>
        </p:spPr>
        <p:txBody>
          <a:bodyPr/>
          <a:lstStyle/>
          <a:p>
            <a:r>
              <a:rPr lang="en-US" dirty="0"/>
              <a:t>Relational vs. Graph</a:t>
            </a:r>
          </a:p>
        </p:txBody>
      </p:sp>
      <p:sp>
        <p:nvSpPr>
          <p:cNvPr id="6" name="Content Placeholder 5"/>
          <p:cNvSpPr>
            <a:spLocks noGrp="1"/>
          </p:cNvSpPr>
          <p:nvPr>
            <p:ph sz="half" idx="1"/>
          </p:nvPr>
        </p:nvSpPr>
        <p:spPr>
          <a:xfrm>
            <a:off x="1421592" y="4981250"/>
            <a:ext cx="7043738" cy="3989388"/>
          </a:xfrm>
        </p:spPr>
        <p:txBody>
          <a:bodyPr/>
          <a:lstStyle/>
          <a:p>
            <a:pPr marL="514350" indent="-514350">
              <a:buFont typeface="+mj-lt"/>
              <a:buAutoNum type="arabicPeriod"/>
            </a:pPr>
            <a:r>
              <a:rPr lang="en-US" sz="2000" dirty="0"/>
              <a:t>Atomic unit of storage is a </a:t>
            </a:r>
            <a:r>
              <a:rPr lang="en-US" sz="2000" b="1" dirty="0"/>
              <a:t>row</a:t>
            </a:r>
            <a:r>
              <a:rPr lang="en-US" sz="2000" dirty="0"/>
              <a:t> of a table and data is appended to a table one row at a time</a:t>
            </a:r>
          </a:p>
          <a:p>
            <a:pPr marL="514350" indent="-514350">
              <a:buFont typeface="+mj-lt"/>
              <a:buAutoNum type="arabicPeriod"/>
            </a:pPr>
            <a:r>
              <a:rPr lang="en-US" sz="2000" dirty="0"/>
              <a:t>All </a:t>
            </a:r>
            <a:r>
              <a:rPr lang="en-US" sz="2000" b="1" dirty="0"/>
              <a:t>columns</a:t>
            </a:r>
            <a:r>
              <a:rPr lang="en-US" sz="2000" dirty="0"/>
              <a:t> within a table must have the same structure and no variations within a table are allowed</a:t>
            </a:r>
          </a:p>
          <a:p>
            <a:pPr marL="514350" indent="-514350">
              <a:buFont typeface="+mj-lt"/>
              <a:buAutoNum type="arabicPeriod"/>
            </a:pPr>
            <a:r>
              <a:rPr lang="en-US" sz="2000" dirty="0"/>
              <a:t>Table structures are </a:t>
            </a:r>
            <a:r>
              <a:rPr lang="en-US" sz="2000" b="1" dirty="0"/>
              <a:t>fixed</a:t>
            </a:r>
            <a:r>
              <a:rPr lang="en-US" sz="2000" dirty="0"/>
              <a:t> after design – all rows have the same structure</a:t>
            </a:r>
          </a:p>
          <a:p>
            <a:pPr marL="514350" indent="-514350">
              <a:buFont typeface="+mj-lt"/>
              <a:buAutoNum type="arabicPeriod"/>
            </a:pPr>
            <a:r>
              <a:rPr lang="en-US" sz="2000" dirty="0"/>
              <a:t>Relationship traversal is done via JOINs at runtime using log(N) </a:t>
            </a:r>
            <a:r>
              <a:rPr lang="en-US" sz="2000" b="1" dirty="0"/>
              <a:t>search’s</a:t>
            </a:r>
            <a:r>
              <a:rPr lang="en-US" sz="2000" dirty="0"/>
              <a:t> calculated at </a:t>
            </a:r>
            <a:r>
              <a:rPr lang="en-US" sz="2000" b="1" dirty="0"/>
              <a:t>query</a:t>
            </a:r>
            <a:r>
              <a:rPr lang="en-US" sz="2000" dirty="0"/>
              <a:t> time</a:t>
            </a:r>
          </a:p>
          <a:p>
            <a:pPr marL="514350" indent="-514350">
              <a:buFont typeface="+mj-lt"/>
              <a:buAutoNum type="arabicPeriod"/>
            </a:pPr>
            <a:r>
              <a:rPr lang="en-US" sz="2000" dirty="0"/>
              <a:t>Difficult to distribute over a cluster of 100+ nodes</a:t>
            </a:r>
          </a:p>
          <a:p>
            <a:pPr marL="514350" indent="-514350">
              <a:buFont typeface="+mj-lt"/>
              <a:buAutoNum type="arabicPeriod"/>
            </a:pPr>
            <a:endParaRPr lang="en-US" sz="2000" dirty="0"/>
          </a:p>
        </p:txBody>
      </p:sp>
      <p:sp>
        <p:nvSpPr>
          <p:cNvPr id="7" name="Content Placeholder 6"/>
          <p:cNvSpPr>
            <a:spLocks noGrp="1"/>
          </p:cNvSpPr>
          <p:nvPr>
            <p:ph sz="half" idx="2"/>
          </p:nvPr>
        </p:nvSpPr>
        <p:spPr>
          <a:xfrm>
            <a:off x="9033330" y="4921395"/>
            <a:ext cx="7217229" cy="3989388"/>
          </a:xfrm>
        </p:spPr>
        <p:txBody>
          <a:bodyPr/>
          <a:lstStyle/>
          <a:p>
            <a:pPr marL="514350" indent="-514350">
              <a:buFont typeface="+mj-lt"/>
              <a:buAutoNum type="arabicPeriod"/>
            </a:pPr>
            <a:r>
              <a:rPr lang="en-US" sz="2000" dirty="0"/>
              <a:t>Atomic unit of storage are </a:t>
            </a:r>
            <a:r>
              <a:rPr lang="en-US" sz="2000" b="1" dirty="0"/>
              <a:t>nodes</a:t>
            </a:r>
            <a:r>
              <a:rPr lang="en-US" sz="2000" dirty="0"/>
              <a:t> and </a:t>
            </a:r>
            <a:r>
              <a:rPr lang="en-US" sz="2000" b="1" dirty="0"/>
              <a:t>edges</a:t>
            </a:r>
          </a:p>
          <a:p>
            <a:pPr marL="514350" indent="-514350">
              <a:buFont typeface="+mj-lt"/>
              <a:buAutoNum type="arabicPeriod"/>
            </a:pPr>
            <a:r>
              <a:rPr lang="en-US" sz="2000" dirty="0"/>
              <a:t>Each node and edge may have independent properties that are determined at run time (schema agnostic)</a:t>
            </a:r>
          </a:p>
          <a:p>
            <a:pPr marL="514350" indent="-514350">
              <a:buFont typeface="+mj-lt"/>
              <a:buAutoNum type="arabicPeriod"/>
            </a:pPr>
            <a:r>
              <a:rPr lang="en-US" sz="2000" dirty="0"/>
              <a:t>Joins between nodes and edges are computed at </a:t>
            </a:r>
            <a:r>
              <a:rPr lang="en-US" sz="2000" b="1" dirty="0"/>
              <a:t>load</a:t>
            </a:r>
            <a:r>
              <a:rPr lang="en-US" sz="2000" dirty="0"/>
              <a:t> time and are stored as memory pointers</a:t>
            </a:r>
          </a:p>
          <a:p>
            <a:pPr marL="514350" indent="-514350">
              <a:buFont typeface="+mj-lt"/>
              <a:buAutoNum type="arabicPeriod"/>
            </a:pPr>
            <a:r>
              <a:rPr lang="en-US" sz="2000" dirty="0"/>
              <a:t>Relationships traversal is done using pointer hopping – each core can </a:t>
            </a:r>
            <a:r>
              <a:rPr lang="en-US" sz="2000" b="1" dirty="0"/>
              <a:t>evaluate 2M hops per second</a:t>
            </a:r>
          </a:p>
          <a:p>
            <a:pPr marL="514350" indent="-514350">
              <a:buFont typeface="+mj-lt"/>
              <a:buAutoNum type="arabicPeriod"/>
            </a:pPr>
            <a:r>
              <a:rPr lang="en-US" sz="2000" dirty="0"/>
              <a:t>Distributed graph products are new</a:t>
            </a:r>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a:p>
        </p:txBody>
      </p:sp>
      <p:sp>
        <p:nvSpPr>
          <p:cNvPr id="9" name="Text Placeholder 8"/>
          <p:cNvSpPr>
            <a:spLocks noGrp="1"/>
          </p:cNvSpPr>
          <p:nvPr>
            <p:ph type="body" idx="13"/>
          </p:nvPr>
        </p:nvSpPr>
        <p:spPr>
          <a:xfrm>
            <a:off x="3007442" y="1904881"/>
            <a:ext cx="4607238" cy="459455"/>
          </a:xfrm>
          <a:ln>
            <a:noFill/>
          </a:ln>
        </p:spPr>
        <p:txBody>
          <a:bodyPr/>
          <a:lstStyle/>
          <a:p>
            <a:pPr algn="ctr"/>
            <a:r>
              <a:rPr lang="en-US" b="1" dirty="0">
                <a:solidFill>
                  <a:schemeClr val="tx1"/>
                </a:solidFill>
              </a:rPr>
              <a:t>Relational (row store)</a:t>
            </a:r>
          </a:p>
        </p:txBody>
      </p:sp>
      <p:sp>
        <p:nvSpPr>
          <p:cNvPr id="8" name="Text Placeholder 7"/>
          <p:cNvSpPr>
            <a:spLocks noGrp="1"/>
          </p:cNvSpPr>
          <p:nvPr>
            <p:ph type="body" sz="quarter" idx="3"/>
          </p:nvPr>
        </p:nvSpPr>
        <p:spPr>
          <a:xfrm>
            <a:off x="8694162" y="1951056"/>
            <a:ext cx="7189470" cy="721783"/>
          </a:xfrm>
        </p:spPr>
        <p:txBody>
          <a:bodyPr/>
          <a:lstStyle/>
          <a:p>
            <a:pPr algn="ctr"/>
            <a:r>
              <a:rPr lang="en-US" b="1" dirty="0">
                <a:solidFill>
                  <a:schemeClr val="tx1"/>
                </a:solidFill>
              </a:rPr>
              <a:t>Graph</a:t>
            </a:r>
          </a:p>
        </p:txBody>
      </p:sp>
      <p:sp>
        <p:nvSpPr>
          <p:cNvPr id="12" name="Rectangle 11"/>
          <p:cNvSpPr/>
          <p:nvPr/>
        </p:nvSpPr>
        <p:spPr bwMode="auto">
          <a:xfrm>
            <a:off x="4116369" y="2859233"/>
            <a:ext cx="4594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ID</a:t>
            </a:r>
          </a:p>
        </p:txBody>
      </p:sp>
      <p:sp>
        <p:nvSpPr>
          <p:cNvPr id="13" name="Rectangle 12"/>
          <p:cNvSpPr/>
          <p:nvPr/>
        </p:nvSpPr>
        <p:spPr bwMode="auto">
          <a:xfrm>
            <a:off x="4116369" y="30027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4116367" y="31837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4116367" y="33647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4116367" y="354569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4116367" y="37266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4116366" y="39076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4116366" y="40886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4575865" y="2859233"/>
            <a:ext cx="7351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NAME</a:t>
            </a:r>
          </a:p>
        </p:txBody>
      </p:sp>
      <p:sp>
        <p:nvSpPr>
          <p:cNvPr id="21" name="Rectangle 20"/>
          <p:cNvSpPr/>
          <p:nvPr/>
        </p:nvSpPr>
        <p:spPr bwMode="auto">
          <a:xfrm>
            <a:off x="4575865" y="30027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4575864" y="31837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4575864" y="33647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4575864" y="354569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4575864" y="37266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4575862" y="39076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4575862" y="40886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5311064" y="2859233"/>
            <a:ext cx="459492"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DATE</a:t>
            </a:r>
          </a:p>
        </p:txBody>
      </p:sp>
      <p:sp>
        <p:nvSpPr>
          <p:cNvPr id="29" name="Rectangle 28"/>
          <p:cNvSpPr/>
          <p:nvPr/>
        </p:nvSpPr>
        <p:spPr bwMode="auto">
          <a:xfrm>
            <a:off x="5311064" y="30027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5311063" y="31837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5311063" y="33647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5311063" y="354569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5311063" y="37266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5311063" y="39076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5311063" y="40886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5770558" y="2859233"/>
            <a:ext cx="631967"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AMOUNT</a:t>
            </a:r>
          </a:p>
        </p:txBody>
      </p:sp>
      <p:sp>
        <p:nvSpPr>
          <p:cNvPr id="37" name="Rectangle 36"/>
          <p:cNvSpPr/>
          <p:nvPr/>
        </p:nvSpPr>
        <p:spPr bwMode="auto">
          <a:xfrm>
            <a:off x="5770558" y="30027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5770557" y="31837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5770557" y="33647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5770557" y="354569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5770557" y="37266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5770555" y="39076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5770555" y="40886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grpSp>
        <p:nvGrpSpPr>
          <p:cNvPr id="44" name="Group 242"/>
          <p:cNvGrpSpPr/>
          <p:nvPr/>
        </p:nvGrpSpPr>
        <p:grpSpPr>
          <a:xfrm>
            <a:off x="11222375" y="2495963"/>
            <a:ext cx="2234618" cy="1600200"/>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4116365" y="4081543"/>
            <a:ext cx="2286156" cy="195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43855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76200" cap="rnd">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130508</TotalTime>
  <Words>3398</Words>
  <Application>Microsoft Macintosh PowerPoint</Application>
  <PresentationFormat>Custom</PresentationFormat>
  <Paragraphs>586</Paragraphs>
  <Slides>44</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Arial Narrow</vt:lpstr>
      <vt:lpstr>Calibri</vt:lpstr>
      <vt:lpstr>Roboto</vt:lpstr>
      <vt:lpstr>Optum WIdescreen 2017</vt:lpstr>
      <vt:lpstr>think-cell Slide</vt:lpstr>
      <vt:lpstr>PowerPoint Presentation</vt:lpstr>
      <vt:lpstr>Storytelling – The Setting</vt:lpstr>
      <vt:lpstr>While Walking Down the Path…</vt:lpstr>
      <vt:lpstr>Acme E-Commerce Inc.</vt:lpstr>
      <vt:lpstr>Agenda</vt:lpstr>
      <vt:lpstr>What is a Graph Embedding?</vt:lpstr>
      <vt:lpstr>Product Recommendation</vt:lpstr>
      <vt:lpstr>Graph Databases are HOT!</vt:lpstr>
      <vt:lpstr>Relational vs. Graph</vt:lpstr>
      <vt:lpstr>Low Complexity Penalty</vt:lpstr>
      <vt:lpstr>Comparing Two Colors</vt:lpstr>
      <vt:lpstr>Word Embeddings</vt:lpstr>
      <vt:lpstr>Property-based Similarity Example</vt:lpstr>
      <vt:lpstr>Vector Similarity</vt:lpstr>
      <vt:lpstr>Vector Representation</vt:lpstr>
      <vt:lpstr>Graph to Vector</vt:lpstr>
      <vt:lpstr>Example: Customer Similarity</vt:lpstr>
      <vt:lpstr>The Curse of Dimensionality</vt:lpstr>
      <vt:lpstr>Serial vs. Parallel Graph Algorithms</vt:lpstr>
      <vt:lpstr>Does the Human Brain do Serial or Parallel Computation? </vt:lpstr>
      <vt:lpstr>PowerPoint Presentation</vt:lpstr>
      <vt:lpstr>What just happened</vt:lpstr>
      <vt:lpstr>The Neighboring Village Problem</vt:lpstr>
      <vt:lpstr>The Product Recommendation Challenge</vt:lpstr>
      <vt:lpstr>Don’t Delay a Calculation Over 200 milliseconds (2/10th of a second)</vt:lpstr>
      <vt:lpstr>The Rise of Automatic Graph Feature Engineering</vt:lpstr>
      <vt:lpstr>Example of Graph Embedding – Encode and Decode</vt:lpstr>
      <vt:lpstr>Why Are Similarity Calculations Critical?</vt:lpstr>
      <vt:lpstr>Real-Time Patient Similarity</vt:lpstr>
      <vt:lpstr>Similarity Score – A scaled measure of “alikeness” for a context</vt:lpstr>
      <vt:lpstr>Graph Representation of Patients – Includes Structure </vt:lpstr>
      <vt:lpstr>Graph Representation of Patients – Includes Structure </vt:lpstr>
      <vt:lpstr>Xilinx FPGA Implementation</vt:lpstr>
      <vt:lpstr>Integration with TigerGraph</vt:lpstr>
      <vt:lpstr>Time (milli-seconds) to get top 100 similar patients</vt:lpstr>
      <vt:lpstr>Scaling with number of patients</vt:lpstr>
      <vt:lpstr>Three General REST Services to Support Similarity</vt:lpstr>
      <vt:lpstr>Brain Metaphors and Analogies</vt:lpstr>
      <vt:lpstr>The Deep Learning Bartender</vt:lpstr>
      <vt:lpstr>Explainable AI Models Leverage Graphs</vt:lpstr>
      <vt:lpstr>Three Eras of Computing</vt:lpstr>
      <vt:lpstr>Onward to the Hardware Graph!</vt:lpstr>
      <vt:lpstr>Related Use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McCreary, Dan G</cp:lastModifiedBy>
  <cp:revision>595</cp:revision>
  <cp:lastPrinted>2017-10-10T15:38:39Z</cp:lastPrinted>
  <dcterms:created xsi:type="dcterms:W3CDTF">2017-07-17T15:17:37Z</dcterms:created>
  <dcterms:modified xsi:type="dcterms:W3CDTF">2020-11-05T14:03:10Z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